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9"/>
  </p:notesMasterIdLst>
  <p:sldIdLst>
    <p:sldId id="256" r:id="rId2"/>
    <p:sldId id="257" r:id="rId3"/>
    <p:sldId id="404" r:id="rId4"/>
    <p:sldId id="259" r:id="rId5"/>
    <p:sldId id="406" r:id="rId6"/>
    <p:sldId id="489" r:id="rId7"/>
    <p:sldId id="405" r:id="rId8"/>
    <p:sldId id="371" r:id="rId9"/>
    <p:sldId id="372" r:id="rId10"/>
    <p:sldId id="262" r:id="rId11"/>
    <p:sldId id="488" r:id="rId12"/>
    <p:sldId id="504" r:id="rId13"/>
    <p:sldId id="505" r:id="rId14"/>
    <p:sldId id="506" r:id="rId15"/>
    <p:sldId id="507" r:id="rId16"/>
    <p:sldId id="503" r:id="rId17"/>
    <p:sldId id="508" r:id="rId18"/>
    <p:sldId id="515" r:id="rId19"/>
    <p:sldId id="509" r:id="rId20"/>
    <p:sldId id="510" r:id="rId21"/>
    <p:sldId id="516" r:id="rId22"/>
    <p:sldId id="511" r:id="rId23"/>
    <p:sldId id="512" r:id="rId24"/>
    <p:sldId id="513" r:id="rId25"/>
    <p:sldId id="395" r:id="rId26"/>
    <p:sldId id="287" r:id="rId27"/>
    <p:sldId id="288" r:id="rId28"/>
  </p:sldIdLst>
  <p:sldSz cx="9144000" cy="5143500" type="screen16x9"/>
  <p:notesSz cx="6858000" cy="9144000"/>
  <p:embeddedFontLst>
    <p:embeddedFont>
      <p:font typeface="AkayaTelivigala" panose="020F0502020204030204" pitchFamily="34" charset="0"/>
      <p:regular r:id="rId30"/>
      <p:bold r:id="rId31"/>
      <p:italic r:id="rId32"/>
      <p:boldItalic r:id="rId33"/>
    </p:embeddedFont>
    <p:embeddedFont>
      <p:font typeface="CourierNewPSMT" panose="02070309020205020404" pitchFamily="49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00"/>
    <a:srgbClr val="FBFBFB"/>
    <a:srgbClr val="EEEEEE"/>
    <a:srgbClr val="0B88ED"/>
    <a:srgbClr val="E5F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69"/>
    <p:restoredTop sz="94715"/>
  </p:normalViewPr>
  <p:slideViewPr>
    <p:cSldViewPr snapToGrid="0">
      <p:cViewPr varScale="1">
        <p:scale>
          <a:sx n="205" d="100"/>
          <a:sy n="205" d="100"/>
        </p:scale>
        <p:origin x="544" y="184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895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73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91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6825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7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g"/><Relationship Id="rId11" Type="http://schemas.openxmlformats.org/officeDocument/2006/relationships/image" Target="../media/image38.svg"/><Relationship Id="rId5" Type="http://schemas.openxmlformats.org/officeDocument/2006/relationships/image" Target="../media/image32.jpe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g"/><Relationship Id="rId11" Type="http://schemas.openxmlformats.org/officeDocument/2006/relationships/image" Target="../media/image38.svg"/><Relationship Id="rId5" Type="http://schemas.openxmlformats.org/officeDocument/2006/relationships/image" Target="../media/image32.jpe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torage.yandexcloud.net/" TargetMode="Externa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761072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abr.com/ru/companies/raiffeisenbank/articles/461803/" TargetMode="External"/><Relationship Id="rId5" Type="http://schemas.openxmlformats.org/officeDocument/2006/relationships/hyperlink" Target="https://habr.com/ru/companies/funcorp/articles/548942/" TargetMode="External"/><Relationship Id="rId4" Type="http://schemas.openxmlformats.org/officeDocument/2006/relationships/hyperlink" Target="https://dvc.org/doc/start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otus.ru</a:t>
            </a:r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80376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ML Advanced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dirty="0" err="1"/>
              <a:t>Версионирование</a:t>
            </a:r>
            <a:r>
              <a:rPr lang="ru-RU" sz="3200" dirty="0"/>
              <a:t> данных </a:t>
            </a:r>
            <a:r>
              <a:rPr lang="en-US" sz="3200" dirty="0"/>
              <a:t>DVC</a:t>
            </a:r>
            <a:endParaRPr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 dirty="0" err="1"/>
              <a:t>Версионирование</a:t>
            </a:r>
            <a:r>
              <a:rPr lang="ru-RU" sz="4900" dirty="0"/>
              <a:t> и </a:t>
            </a:r>
            <a:r>
              <a:rPr lang="ru-RU" sz="4900" dirty="0" err="1"/>
              <a:t>воспроизводимость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93E8-D861-3143-81A6-DA9CFF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Воспроизводимость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4AFB7-5A1D-344E-8C42-46DADC6BC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14" y="974316"/>
            <a:ext cx="7193399" cy="416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91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93E8-D861-3143-81A6-DA9CFF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Воспроизводимость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DA8AF-9D97-934E-AB98-4006353F3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12" t="12483" r="21540" b="35319"/>
          <a:stretch/>
        </p:blipFill>
        <p:spPr>
          <a:xfrm>
            <a:off x="2775625" y="1374742"/>
            <a:ext cx="3313889" cy="32979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BA6746-CF8A-5540-923D-001DC391C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96" y="1726701"/>
            <a:ext cx="1297019" cy="12970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D8CC09-2EB3-9046-ACA8-3BBA1FAEACC2}"/>
              </a:ext>
            </a:extLst>
          </p:cNvPr>
          <p:cNvSpPr txBox="1"/>
          <p:nvPr/>
        </p:nvSpPr>
        <p:spPr>
          <a:xfrm>
            <a:off x="805693" y="1374742"/>
            <a:ext cx="1237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source code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01D28C-AFA7-2345-A6AF-55F818FDC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97" y="3768659"/>
            <a:ext cx="1297019" cy="12970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695F8D-486A-5A40-9F41-3991D61801C2}"/>
              </a:ext>
            </a:extLst>
          </p:cNvPr>
          <p:cNvSpPr txBox="1"/>
          <p:nvPr/>
        </p:nvSpPr>
        <p:spPr>
          <a:xfrm>
            <a:off x="891297" y="3460982"/>
            <a:ext cx="1326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configuration</a:t>
            </a:r>
          </a:p>
        </p:txBody>
      </p:sp>
      <p:pic>
        <p:nvPicPr>
          <p:cNvPr id="1026" name="Picture 2" descr="Top 10 Databases to Use in 2021. MySQL, Oracle, PostgreSQL, Microsoft… | by  Md Kamaruzzaman | Towards Data Science">
            <a:extLst>
              <a:ext uri="{FF2B5EF4-FFF2-40B4-BE49-F238E27FC236}">
                <a16:creationId xmlns:a16="http://schemas.microsoft.com/office/drawing/2014/main" id="{80167771-0E10-E844-88CC-7BEE9E991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651" y="1682519"/>
            <a:ext cx="1548553" cy="101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F58181-3637-6A41-8582-33A664321E14}"/>
              </a:ext>
            </a:extLst>
          </p:cNvPr>
          <p:cNvSpPr txBox="1"/>
          <p:nvPr/>
        </p:nvSpPr>
        <p:spPr>
          <a:xfrm>
            <a:off x="6949704" y="1268885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93F2B1-B739-6046-ADC9-9F1E3D35EA38}"/>
              </a:ext>
            </a:extLst>
          </p:cNvPr>
          <p:cNvSpPr txBox="1"/>
          <p:nvPr/>
        </p:nvSpPr>
        <p:spPr>
          <a:xfrm>
            <a:off x="6992770" y="3307093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environment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929F69-1694-1B42-8970-478BA67034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611" t="31850" r="10095" b="35081"/>
          <a:stretch/>
        </p:blipFill>
        <p:spPr>
          <a:xfrm>
            <a:off x="6387830" y="3679370"/>
            <a:ext cx="1381327" cy="2986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EA9774-5E23-E044-B976-67715C45B0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207" t="24283" r="14687" b="25670"/>
          <a:stretch/>
        </p:blipFill>
        <p:spPr>
          <a:xfrm>
            <a:off x="7448439" y="4004788"/>
            <a:ext cx="1471530" cy="5853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DDE6D2-A3F9-1B49-B36D-0238093FFA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9515" y="3981655"/>
            <a:ext cx="1209406" cy="90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9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93E8-D861-3143-81A6-DA9CFF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Воспроизводимость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DA8AF-9D97-934E-AB98-4006353F3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12" t="12483" r="21540" b="35319"/>
          <a:stretch/>
        </p:blipFill>
        <p:spPr>
          <a:xfrm>
            <a:off x="2775625" y="1374742"/>
            <a:ext cx="3313889" cy="32979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BA6746-CF8A-5540-923D-001DC391CDE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959796" y="1726701"/>
            <a:ext cx="1297019" cy="12970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D8CC09-2EB3-9046-ACA8-3BBA1FAEACC2}"/>
              </a:ext>
            </a:extLst>
          </p:cNvPr>
          <p:cNvSpPr txBox="1"/>
          <p:nvPr/>
        </p:nvSpPr>
        <p:spPr>
          <a:xfrm>
            <a:off x="805693" y="1374742"/>
            <a:ext cx="1237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source code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01D28C-AFA7-2345-A6AF-55F818FDC7C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891297" y="3768659"/>
            <a:ext cx="1297019" cy="12970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695F8D-486A-5A40-9F41-3991D61801C2}"/>
              </a:ext>
            </a:extLst>
          </p:cNvPr>
          <p:cNvSpPr txBox="1"/>
          <p:nvPr/>
        </p:nvSpPr>
        <p:spPr>
          <a:xfrm>
            <a:off x="891297" y="3460982"/>
            <a:ext cx="1326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configuration</a:t>
            </a:r>
          </a:p>
        </p:txBody>
      </p:sp>
      <p:pic>
        <p:nvPicPr>
          <p:cNvPr id="1026" name="Picture 2" descr="Top 10 Databases to Use in 2021. MySQL, Oracle, PostgreSQL, Microsoft… | by  Md Kamaruzzaman | Towards Data Science">
            <a:extLst>
              <a:ext uri="{FF2B5EF4-FFF2-40B4-BE49-F238E27FC236}">
                <a16:creationId xmlns:a16="http://schemas.microsoft.com/office/drawing/2014/main" id="{80167771-0E10-E844-88CC-7BEE9E991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651" y="1682519"/>
            <a:ext cx="1548553" cy="101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F58181-3637-6A41-8582-33A664321E14}"/>
              </a:ext>
            </a:extLst>
          </p:cNvPr>
          <p:cNvSpPr txBox="1"/>
          <p:nvPr/>
        </p:nvSpPr>
        <p:spPr>
          <a:xfrm>
            <a:off x="6949704" y="1268885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93F2B1-B739-6046-ADC9-9F1E3D35EA38}"/>
              </a:ext>
            </a:extLst>
          </p:cNvPr>
          <p:cNvSpPr txBox="1"/>
          <p:nvPr/>
        </p:nvSpPr>
        <p:spPr>
          <a:xfrm>
            <a:off x="6992770" y="3307093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environment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929F69-1694-1B42-8970-478BA67034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611" t="31850" r="10095" b="35081"/>
          <a:stretch/>
        </p:blipFill>
        <p:spPr>
          <a:xfrm>
            <a:off x="6387830" y="3679370"/>
            <a:ext cx="1381327" cy="2986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EA9774-5E23-E044-B976-67715C45B0C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207" t="24283" r="14687" b="25670"/>
          <a:stretch/>
        </p:blipFill>
        <p:spPr>
          <a:xfrm>
            <a:off x="7448439" y="4004788"/>
            <a:ext cx="1471530" cy="5853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DDE6D2-A3F9-1B49-B36D-0238093FFAA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9515" y="3981655"/>
            <a:ext cx="1209406" cy="907752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39CC570-022E-3948-A1C9-3CFC0E2EF15C}"/>
              </a:ext>
            </a:extLst>
          </p:cNvPr>
          <p:cNvSpPr/>
          <p:nvPr/>
        </p:nvSpPr>
        <p:spPr>
          <a:xfrm>
            <a:off x="129702" y="1108953"/>
            <a:ext cx="2438400" cy="3956725"/>
          </a:xfrm>
          <a:custGeom>
            <a:avLst/>
            <a:gdLst>
              <a:gd name="connsiteX0" fmla="*/ 0 w 2438400"/>
              <a:gd name="connsiteY0" fmla="*/ 192390 h 3956725"/>
              <a:gd name="connsiteX1" fmla="*/ 192390 w 2438400"/>
              <a:gd name="connsiteY1" fmla="*/ 0 h 3956725"/>
              <a:gd name="connsiteX2" fmla="*/ 2246010 w 2438400"/>
              <a:gd name="connsiteY2" fmla="*/ 0 h 3956725"/>
              <a:gd name="connsiteX3" fmla="*/ 2438400 w 2438400"/>
              <a:gd name="connsiteY3" fmla="*/ 192390 h 3956725"/>
              <a:gd name="connsiteX4" fmla="*/ 2438400 w 2438400"/>
              <a:gd name="connsiteY4" fmla="*/ 3764335 h 3956725"/>
              <a:gd name="connsiteX5" fmla="*/ 2246010 w 2438400"/>
              <a:gd name="connsiteY5" fmla="*/ 3956725 h 3956725"/>
              <a:gd name="connsiteX6" fmla="*/ 192390 w 2438400"/>
              <a:gd name="connsiteY6" fmla="*/ 3956725 h 3956725"/>
              <a:gd name="connsiteX7" fmla="*/ 0 w 2438400"/>
              <a:gd name="connsiteY7" fmla="*/ 3764335 h 3956725"/>
              <a:gd name="connsiteX8" fmla="*/ 0 w 2438400"/>
              <a:gd name="connsiteY8" fmla="*/ 192390 h 395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400" h="3956725" extrusionOk="0">
                <a:moveTo>
                  <a:pt x="0" y="192390"/>
                </a:moveTo>
                <a:cubicBezTo>
                  <a:pt x="-6202" y="82311"/>
                  <a:pt x="71222" y="5598"/>
                  <a:pt x="192390" y="0"/>
                </a:cubicBezTo>
                <a:cubicBezTo>
                  <a:pt x="847805" y="132882"/>
                  <a:pt x="1717439" y="-84951"/>
                  <a:pt x="2246010" y="0"/>
                </a:cubicBezTo>
                <a:cubicBezTo>
                  <a:pt x="2349672" y="2531"/>
                  <a:pt x="2437902" y="88889"/>
                  <a:pt x="2438400" y="192390"/>
                </a:cubicBezTo>
                <a:cubicBezTo>
                  <a:pt x="2458587" y="1738470"/>
                  <a:pt x="2590880" y="2336441"/>
                  <a:pt x="2438400" y="3764335"/>
                </a:cubicBezTo>
                <a:cubicBezTo>
                  <a:pt x="2448751" y="3871817"/>
                  <a:pt x="2354150" y="3952844"/>
                  <a:pt x="2246010" y="3956725"/>
                </a:cubicBezTo>
                <a:cubicBezTo>
                  <a:pt x="2018887" y="4044364"/>
                  <a:pt x="1154525" y="3884046"/>
                  <a:pt x="192390" y="3956725"/>
                </a:cubicBezTo>
                <a:cubicBezTo>
                  <a:pt x="85732" y="3952870"/>
                  <a:pt x="-7508" y="3881023"/>
                  <a:pt x="0" y="3764335"/>
                </a:cubicBezTo>
                <a:cubicBezTo>
                  <a:pt x="-38581" y="3065632"/>
                  <a:pt x="63341" y="1388429"/>
                  <a:pt x="0" y="192390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789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99542D-3B6F-6D44-A2CB-2ADEA995784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20832" r="19846"/>
          <a:stretch/>
        </p:blipFill>
        <p:spPr>
          <a:xfrm>
            <a:off x="224294" y="1216942"/>
            <a:ext cx="477637" cy="465577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F409E7A-9BD9-0E4C-8BB2-D983AA2BBDAB}"/>
              </a:ext>
            </a:extLst>
          </p:cNvPr>
          <p:cNvSpPr/>
          <p:nvPr/>
        </p:nvSpPr>
        <p:spPr>
          <a:xfrm>
            <a:off x="6089514" y="3125821"/>
            <a:ext cx="2830192" cy="1939856"/>
          </a:xfrm>
          <a:custGeom>
            <a:avLst/>
            <a:gdLst>
              <a:gd name="connsiteX0" fmla="*/ 0 w 2830192"/>
              <a:gd name="connsiteY0" fmla="*/ 153055 h 1939856"/>
              <a:gd name="connsiteX1" fmla="*/ 153055 w 2830192"/>
              <a:gd name="connsiteY1" fmla="*/ 0 h 1939856"/>
              <a:gd name="connsiteX2" fmla="*/ 2677137 w 2830192"/>
              <a:gd name="connsiteY2" fmla="*/ 0 h 1939856"/>
              <a:gd name="connsiteX3" fmla="*/ 2830192 w 2830192"/>
              <a:gd name="connsiteY3" fmla="*/ 153055 h 1939856"/>
              <a:gd name="connsiteX4" fmla="*/ 2830192 w 2830192"/>
              <a:gd name="connsiteY4" fmla="*/ 1786801 h 1939856"/>
              <a:gd name="connsiteX5" fmla="*/ 2677137 w 2830192"/>
              <a:gd name="connsiteY5" fmla="*/ 1939856 h 1939856"/>
              <a:gd name="connsiteX6" fmla="*/ 153055 w 2830192"/>
              <a:gd name="connsiteY6" fmla="*/ 1939856 h 1939856"/>
              <a:gd name="connsiteX7" fmla="*/ 0 w 2830192"/>
              <a:gd name="connsiteY7" fmla="*/ 1786801 h 1939856"/>
              <a:gd name="connsiteX8" fmla="*/ 0 w 2830192"/>
              <a:gd name="connsiteY8" fmla="*/ 153055 h 193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0192" h="1939856" extrusionOk="0">
                <a:moveTo>
                  <a:pt x="0" y="153055"/>
                </a:moveTo>
                <a:cubicBezTo>
                  <a:pt x="-13613" y="60128"/>
                  <a:pt x="66594" y="725"/>
                  <a:pt x="153055" y="0"/>
                </a:cubicBezTo>
                <a:cubicBezTo>
                  <a:pt x="836104" y="132882"/>
                  <a:pt x="1739493" y="-84951"/>
                  <a:pt x="2677137" y="0"/>
                </a:cubicBezTo>
                <a:cubicBezTo>
                  <a:pt x="2752880" y="8581"/>
                  <a:pt x="2829411" y="72843"/>
                  <a:pt x="2830192" y="153055"/>
                </a:cubicBezTo>
                <a:cubicBezTo>
                  <a:pt x="2874090" y="914748"/>
                  <a:pt x="2919684" y="1606807"/>
                  <a:pt x="2830192" y="1786801"/>
                </a:cubicBezTo>
                <a:cubicBezTo>
                  <a:pt x="2833322" y="1871702"/>
                  <a:pt x="2763189" y="1936725"/>
                  <a:pt x="2677137" y="1939856"/>
                </a:cubicBezTo>
                <a:cubicBezTo>
                  <a:pt x="2016258" y="2027495"/>
                  <a:pt x="1240885" y="1867177"/>
                  <a:pt x="153055" y="1939856"/>
                </a:cubicBezTo>
                <a:cubicBezTo>
                  <a:pt x="67023" y="1925531"/>
                  <a:pt x="-7491" y="1881742"/>
                  <a:pt x="0" y="1786801"/>
                </a:cubicBezTo>
                <a:cubicBezTo>
                  <a:pt x="53215" y="1060958"/>
                  <a:pt x="-9407" y="471827"/>
                  <a:pt x="0" y="153055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789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2C16F44-DD32-D54B-B2D5-D000CA2BFB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13739" y="1158990"/>
            <a:ext cx="505422" cy="5054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2A5ACC-10DF-C34F-8109-A1D29839192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832" r="19846"/>
          <a:stretch/>
        </p:blipFill>
        <p:spPr>
          <a:xfrm>
            <a:off x="8433594" y="3508639"/>
            <a:ext cx="477637" cy="465577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5C95325-0E71-614C-8619-78C0549DCF40}"/>
              </a:ext>
            </a:extLst>
          </p:cNvPr>
          <p:cNvSpPr/>
          <p:nvPr/>
        </p:nvSpPr>
        <p:spPr>
          <a:xfrm>
            <a:off x="6108707" y="1047751"/>
            <a:ext cx="2830192" cy="1939856"/>
          </a:xfrm>
          <a:custGeom>
            <a:avLst/>
            <a:gdLst>
              <a:gd name="connsiteX0" fmla="*/ 0 w 2830192"/>
              <a:gd name="connsiteY0" fmla="*/ 153055 h 1939856"/>
              <a:gd name="connsiteX1" fmla="*/ 153055 w 2830192"/>
              <a:gd name="connsiteY1" fmla="*/ 0 h 1939856"/>
              <a:gd name="connsiteX2" fmla="*/ 2677137 w 2830192"/>
              <a:gd name="connsiteY2" fmla="*/ 0 h 1939856"/>
              <a:gd name="connsiteX3" fmla="*/ 2830192 w 2830192"/>
              <a:gd name="connsiteY3" fmla="*/ 153055 h 1939856"/>
              <a:gd name="connsiteX4" fmla="*/ 2830192 w 2830192"/>
              <a:gd name="connsiteY4" fmla="*/ 1786801 h 1939856"/>
              <a:gd name="connsiteX5" fmla="*/ 2677137 w 2830192"/>
              <a:gd name="connsiteY5" fmla="*/ 1939856 h 1939856"/>
              <a:gd name="connsiteX6" fmla="*/ 153055 w 2830192"/>
              <a:gd name="connsiteY6" fmla="*/ 1939856 h 1939856"/>
              <a:gd name="connsiteX7" fmla="*/ 0 w 2830192"/>
              <a:gd name="connsiteY7" fmla="*/ 1786801 h 1939856"/>
              <a:gd name="connsiteX8" fmla="*/ 0 w 2830192"/>
              <a:gd name="connsiteY8" fmla="*/ 153055 h 193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0192" h="1939856" extrusionOk="0">
                <a:moveTo>
                  <a:pt x="0" y="153055"/>
                </a:moveTo>
                <a:cubicBezTo>
                  <a:pt x="-13613" y="60128"/>
                  <a:pt x="66594" y="725"/>
                  <a:pt x="153055" y="0"/>
                </a:cubicBezTo>
                <a:cubicBezTo>
                  <a:pt x="836104" y="132882"/>
                  <a:pt x="1739493" y="-84951"/>
                  <a:pt x="2677137" y="0"/>
                </a:cubicBezTo>
                <a:cubicBezTo>
                  <a:pt x="2752880" y="8581"/>
                  <a:pt x="2829411" y="72843"/>
                  <a:pt x="2830192" y="153055"/>
                </a:cubicBezTo>
                <a:cubicBezTo>
                  <a:pt x="2874090" y="914748"/>
                  <a:pt x="2919684" y="1606807"/>
                  <a:pt x="2830192" y="1786801"/>
                </a:cubicBezTo>
                <a:cubicBezTo>
                  <a:pt x="2833322" y="1871702"/>
                  <a:pt x="2763189" y="1936725"/>
                  <a:pt x="2677137" y="1939856"/>
                </a:cubicBezTo>
                <a:cubicBezTo>
                  <a:pt x="2016258" y="2027495"/>
                  <a:pt x="1240885" y="1867177"/>
                  <a:pt x="153055" y="1939856"/>
                </a:cubicBezTo>
                <a:cubicBezTo>
                  <a:pt x="67023" y="1925531"/>
                  <a:pt x="-7491" y="1881742"/>
                  <a:pt x="0" y="1786801"/>
                </a:cubicBezTo>
                <a:cubicBezTo>
                  <a:pt x="53215" y="1060958"/>
                  <a:pt x="-9407" y="471827"/>
                  <a:pt x="0" y="153055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789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13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93E8-D861-3143-81A6-DA9CFF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Воспроизводимость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DA8AF-9D97-934E-AB98-4006353F3A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1812" t="12483" r="21540" b="35319"/>
          <a:stretch/>
        </p:blipFill>
        <p:spPr>
          <a:xfrm>
            <a:off x="2775625" y="1374742"/>
            <a:ext cx="3313889" cy="32979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BA6746-CF8A-5540-923D-001DC391CDE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</a:blip>
          <a:stretch>
            <a:fillRect/>
          </a:stretch>
        </p:blipFill>
        <p:spPr>
          <a:xfrm>
            <a:off x="959796" y="1726701"/>
            <a:ext cx="1297019" cy="12970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D8CC09-2EB3-9046-ACA8-3BBA1FAEACC2}"/>
              </a:ext>
            </a:extLst>
          </p:cNvPr>
          <p:cNvSpPr txBox="1"/>
          <p:nvPr/>
        </p:nvSpPr>
        <p:spPr>
          <a:xfrm>
            <a:off x="805693" y="1374742"/>
            <a:ext cx="1237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source code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01D28C-AFA7-2345-A6AF-55F818FDC7C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</a:blip>
          <a:stretch>
            <a:fillRect/>
          </a:stretch>
        </p:blipFill>
        <p:spPr>
          <a:xfrm>
            <a:off x="891297" y="3768659"/>
            <a:ext cx="1297019" cy="12970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695F8D-486A-5A40-9F41-3991D61801C2}"/>
              </a:ext>
            </a:extLst>
          </p:cNvPr>
          <p:cNvSpPr txBox="1"/>
          <p:nvPr/>
        </p:nvSpPr>
        <p:spPr>
          <a:xfrm>
            <a:off x="891297" y="3460982"/>
            <a:ext cx="1326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configuration</a:t>
            </a:r>
          </a:p>
        </p:txBody>
      </p:sp>
      <p:pic>
        <p:nvPicPr>
          <p:cNvPr id="1026" name="Picture 2" descr="Top 10 Databases to Use in 2021. MySQL, Oracle, PostgreSQL, Microsoft… | by  Md Kamaruzzaman | Towards Data Science">
            <a:extLst>
              <a:ext uri="{FF2B5EF4-FFF2-40B4-BE49-F238E27FC236}">
                <a16:creationId xmlns:a16="http://schemas.microsoft.com/office/drawing/2014/main" id="{80167771-0E10-E844-88CC-7BEE9E991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651" y="1682519"/>
            <a:ext cx="1548553" cy="101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F58181-3637-6A41-8582-33A664321E14}"/>
              </a:ext>
            </a:extLst>
          </p:cNvPr>
          <p:cNvSpPr txBox="1"/>
          <p:nvPr/>
        </p:nvSpPr>
        <p:spPr>
          <a:xfrm>
            <a:off x="6949704" y="1268885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93F2B1-B739-6046-ADC9-9F1E3D35EA38}"/>
              </a:ext>
            </a:extLst>
          </p:cNvPr>
          <p:cNvSpPr txBox="1"/>
          <p:nvPr/>
        </p:nvSpPr>
        <p:spPr>
          <a:xfrm>
            <a:off x="6992770" y="3307093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environment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929F69-1694-1B42-8970-478BA67034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</a:blip>
          <a:srcRect l="9611" t="31850" r="10095" b="35081"/>
          <a:stretch/>
        </p:blipFill>
        <p:spPr>
          <a:xfrm>
            <a:off x="6387830" y="3679370"/>
            <a:ext cx="1381327" cy="2986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EA9774-5E23-E044-B976-67715C45B0C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</a:blip>
          <a:srcRect l="18207" t="24283" r="14687" b="25670"/>
          <a:stretch/>
        </p:blipFill>
        <p:spPr>
          <a:xfrm>
            <a:off x="7448439" y="4004788"/>
            <a:ext cx="1471530" cy="5853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DDE6D2-A3F9-1B49-B36D-0238093FFAA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</a:blip>
          <a:stretch>
            <a:fillRect/>
          </a:stretch>
        </p:blipFill>
        <p:spPr>
          <a:xfrm>
            <a:off x="6089515" y="3981655"/>
            <a:ext cx="1209406" cy="907752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39CC570-022E-3948-A1C9-3CFC0E2EF15C}"/>
              </a:ext>
            </a:extLst>
          </p:cNvPr>
          <p:cNvSpPr/>
          <p:nvPr/>
        </p:nvSpPr>
        <p:spPr>
          <a:xfrm>
            <a:off x="129702" y="1108953"/>
            <a:ext cx="2438400" cy="3956725"/>
          </a:xfrm>
          <a:custGeom>
            <a:avLst/>
            <a:gdLst>
              <a:gd name="connsiteX0" fmla="*/ 0 w 2438400"/>
              <a:gd name="connsiteY0" fmla="*/ 192390 h 3956725"/>
              <a:gd name="connsiteX1" fmla="*/ 192390 w 2438400"/>
              <a:gd name="connsiteY1" fmla="*/ 0 h 3956725"/>
              <a:gd name="connsiteX2" fmla="*/ 2246010 w 2438400"/>
              <a:gd name="connsiteY2" fmla="*/ 0 h 3956725"/>
              <a:gd name="connsiteX3" fmla="*/ 2438400 w 2438400"/>
              <a:gd name="connsiteY3" fmla="*/ 192390 h 3956725"/>
              <a:gd name="connsiteX4" fmla="*/ 2438400 w 2438400"/>
              <a:gd name="connsiteY4" fmla="*/ 3764335 h 3956725"/>
              <a:gd name="connsiteX5" fmla="*/ 2246010 w 2438400"/>
              <a:gd name="connsiteY5" fmla="*/ 3956725 h 3956725"/>
              <a:gd name="connsiteX6" fmla="*/ 192390 w 2438400"/>
              <a:gd name="connsiteY6" fmla="*/ 3956725 h 3956725"/>
              <a:gd name="connsiteX7" fmla="*/ 0 w 2438400"/>
              <a:gd name="connsiteY7" fmla="*/ 3764335 h 3956725"/>
              <a:gd name="connsiteX8" fmla="*/ 0 w 2438400"/>
              <a:gd name="connsiteY8" fmla="*/ 192390 h 395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400" h="3956725" extrusionOk="0">
                <a:moveTo>
                  <a:pt x="0" y="192390"/>
                </a:moveTo>
                <a:cubicBezTo>
                  <a:pt x="-6202" y="82311"/>
                  <a:pt x="71222" y="5598"/>
                  <a:pt x="192390" y="0"/>
                </a:cubicBezTo>
                <a:cubicBezTo>
                  <a:pt x="847805" y="132882"/>
                  <a:pt x="1717439" y="-84951"/>
                  <a:pt x="2246010" y="0"/>
                </a:cubicBezTo>
                <a:cubicBezTo>
                  <a:pt x="2349672" y="2531"/>
                  <a:pt x="2437902" y="88889"/>
                  <a:pt x="2438400" y="192390"/>
                </a:cubicBezTo>
                <a:cubicBezTo>
                  <a:pt x="2458587" y="1738470"/>
                  <a:pt x="2590880" y="2336441"/>
                  <a:pt x="2438400" y="3764335"/>
                </a:cubicBezTo>
                <a:cubicBezTo>
                  <a:pt x="2448751" y="3871817"/>
                  <a:pt x="2354150" y="3952844"/>
                  <a:pt x="2246010" y="3956725"/>
                </a:cubicBezTo>
                <a:cubicBezTo>
                  <a:pt x="2018887" y="4044364"/>
                  <a:pt x="1154525" y="3884046"/>
                  <a:pt x="192390" y="3956725"/>
                </a:cubicBezTo>
                <a:cubicBezTo>
                  <a:pt x="85732" y="3952870"/>
                  <a:pt x="-7508" y="3881023"/>
                  <a:pt x="0" y="3764335"/>
                </a:cubicBezTo>
                <a:cubicBezTo>
                  <a:pt x="-38581" y="3065632"/>
                  <a:pt x="63341" y="1388429"/>
                  <a:pt x="0" y="192390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789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99542D-3B6F-6D44-A2CB-2ADEA995784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</a:blip>
          <a:srcRect l="20832" r="19846"/>
          <a:stretch/>
        </p:blipFill>
        <p:spPr>
          <a:xfrm>
            <a:off x="224294" y="1216942"/>
            <a:ext cx="477637" cy="465577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F409E7A-9BD9-0E4C-8BB2-D983AA2BBDAB}"/>
              </a:ext>
            </a:extLst>
          </p:cNvPr>
          <p:cNvSpPr/>
          <p:nvPr/>
        </p:nvSpPr>
        <p:spPr>
          <a:xfrm>
            <a:off x="6089514" y="3125821"/>
            <a:ext cx="2830192" cy="1939856"/>
          </a:xfrm>
          <a:custGeom>
            <a:avLst/>
            <a:gdLst>
              <a:gd name="connsiteX0" fmla="*/ 0 w 2830192"/>
              <a:gd name="connsiteY0" fmla="*/ 153055 h 1939856"/>
              <a:gd name="connsiteX1" fmla="*/ 153055 w 2830192"/>
              <a:gd name="connsiteY1" fmla="*/ 0 h 1939856"/>
              <a:gd name="connsiteX2" fmla="*/ 2677137 w 2830192"/>
              <a:gd name="connsiteY2" fmla="*/ 0 h 1939856"/>
              <a:gd name="connsiteX3" fmla="*/ 2830192 w 2830192"/>
              <a:gd name="connsiteY3" fmla="*/ 153055 h 1939856"/>
              <a:gd name="connsiteX4" fmla="*/ 2830192 w 2830192"/>
              <a:gd name="connsiteY4" fmla="*/ 1786801 h 1939856"/>
              <a:gd name="connsiteX5" fmla="*/ 2677137 w 2830192"/>
              <a:gd name="connsiteY5" fmla="*/ 1939856 h 1939856"/>
              <a:gd name="connsiteX6" fmla="*/ 153055 w 2830192"/>
              <a:gd name="connsiteY6" fmla="*/ 1939856 h 1939856"/>
              <a:gd name="connsiteX7" fmla="*/ 0 w 2830192"/>
              <a:gd name="connsiteY7" fmla="*/ 1786801 h 1939856"/>
              <a:gd name="connsiteX8" fmla="*/ 0 w 2830192"/>
              <a:gd name="connsiteY8" fmla="*/ 153055 h 193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0192" h="1939856" extrusionOk="0">
                <a:moveTo>
                  <a:pt x="0" y="153055"/>
                </a:moveTo>
                <a:cubicBezTo>
                  <a:pt x="-13613" y="60128"/>
                  <a:pt x="66594" y="725"/>
                  <a:pt x="153055" y="0"/>
                </a:cubicBezTo>
                <a:cubicBezTo>
                  <a:pt x="836104" y="132882"/>
                  <a:pt x="1739493" y="-84951"/>
                  <a:pt x="2677137" y="0"/>
                </a:cubicBezTo>
                <a:cubicBezTo>
                  <a:pt x="2752880" y="8581"/>
                  <a:pt x="2829411" y="72843"/>
                  <a:pt x="2830192" y="153055"/>
                </a:cubicBezTo>
                <a:cubicBezTo>
                  <a:pt x="2874090" y="914748"/>
                  <a:pt x="2919684" y="1606807"/>
                  <a:pt x="2830192" y="1786801"/>
                </a:cubicBezTo>
                <a:cubicBezTo>
                  <a:pt x="2833322" y="1871702"/>
                  <a:pt x="2763189" y="1936725"/>
                  <a:pt x="2677137" y="1939856"/>
                </a:cubicBezTo>
                <a:cubicBezTo>
                  <a:pt x="2016258" y="2027495"/>
                  <a:pt x="1240885" y="1867177"/>
                  <a:pt x="153055" y="1939856"/>
                </a:cubicBezTo>
                <a:cubicBezTo>
                  <a:pt x="67023" y="1925531"/>
                  <a:pt x="-7491" y="1881742"/>
                  <a:pt x="0" y="1786801"/>
                </a:cubicBezTo>
                <a:cubicBezTo>
                  <a:pt x="53215" y="1060958"/>
                  <a:pt x="-9407" y="471827"/>
                  <a:pt x="0" y="153055"/>
                </a:cubicBez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789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2C16F44-DD32-D54B-B2D5-D000CA2BFB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13739" y="1158990"/>
            <a:ext cx="505422" cy="5054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2A5ACC-10DF-C34F-8109-A1D29839192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</a:blip>
          <a:srcRect l="20832" r="19846"/>
          <a:stretch/>
        </p:blipFill>
        <p:spPr>
          <a:xfrm>
            <a:off x="8433594" y="3508639"/>
            <a:ext cx="477637" cy="465577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5C95325-0E71-614C-8619-78C0549DCF40}"/>
              </a:ext>
            </a:extLst>
          </p:cNvPr>
          <p:cNvSpPr/>
          <p:nvPr/>
        </p:nvSpPr>
        <p:spPr>
          <a:xfrm>
            <a:off x="6108707" y="1047751"/>
            <a:ext cx="2830192" cy="1939856"/>
          </a:xfrm>
          <a:custGeom>
            <a:avLst/>
            <a:gdLst>
              <a:gd name="connsiteX0" fmla="*/ 0 w 2830192"/>
              <a:gd name="connsiteY0" fmla="*/ 153055 h 1939856"/>
              <a:gd name="connsiteX1" fmla="*/ 153055 w 2830192"/>
              <a:gd name="connsiteY1" fmla="*/ 0 h 1939856"/>
              <a:gd name="connsiteX2" fmla="*/ 2677137 w 2830192"/>
              <a:gd name="connsiteY2" fmla="*/ 0 h 1939856"/>
              <a:gd name="connsiteX3" fmla="*/ 2830192 w 2830192"/>
              <a:gd name="connsiteY3" fmla="*/ 153055 h 1939856"/>
              <a:gd name="connsiteX4" fmla="*/ 2830192 w 2830192"/>
              <a:gd name="connsiteY4" fmla="*/ 1786801 h 1939856"/>
              <a:gd name="connsiteX5" fmla="*/ 2677137 w 2830192"/>
              <a:gd name="connsiteY5" fmla="*/ 1939856 h 1939856"/>
              <a:gd name="connsiteX6" fmla="*/ 153055 w 2830192"/>
              <a:gd name="connsiteY6" fmla="*/ 1939856 h 1939856"/>
              <a:gd name="connsiteX7" fmla="*/ 0 w 2830192"/>
              <a:gd name="connsiteY7" fmla="*/ 1786801 h 1939856"/>
              <a:gd name="connsiteX8" fmla="*/ 0 w 2830192"/>
              <a:gd name="connsiteY8" fmla="*/ 153055 h 193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0192" h="1939856" extrusionOk="0">
                <a:moveTo>
                  <a:pt x="0" y="153055"/>
                </a:moveTo>
                <a:cubicBezTo>
                  <a:pt x="-13613" y="60128"/>
                  <a:pt x="66594" y="725"/>
                  <a:pt x="153055" y="0"/>
                </a:cubicBezTo>
                <a:cubicBezTo>
                  <a:pt x="836104" y="132882"/>
                  <a:pt x="1739493" y="-84951"/>
                  <a:pt x="2677137" y="0"/>
                </a:cubicBezTo>
                <a:cubicBezTo>
                  <a:pt x="2752880" y="8581"/>
                  <a:pt x="2829411" y="72843"/>
                  <a:pt x="2830192" y="153055"/>
                </a:cubicBezTo>
                <a:cubicBezTo>
                  <a:pt x="2874090" y="914748"/>
                  <a:pt x="2919684" y="1606807"/>
                  <a:pt x="2830192" y="1786801"/>
                </a:cubicBezTo>
                <a:cubicBezTo>
                  <a:pt x="2833322" y="1871702"/>
                  <a:pt x="2763189" y="1936725"/>
                  <a:pt x="2677137" y="1939856"/>
                </a:cubicBezTo>
                <a:cubicBezTo>
                  <a:pt x="2016258" y="2027495"/>
                  <a:pt x="1240885" y="1867177"/>
                  <a:pt x="153055" y="1939856"/>
                </a:cubicBezTo>
                <a:cubicBezTo>
                  <a:pt x="67023" y="1925531"/>
                  <a:pt x="-7491" y="1881742"/>
                  <a:pt x="0" y="1786801"/>
                </a:cubicBezTo>
                <a:cubicBezTo>
                  <a:pt x="53215" y="1060958"/>
                  <a:pt x="-9407" y="471827"/>
                  <a:pt x="0" y="153055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789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24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93E8-D861-3143-81A6-DA9CFF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dvc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6EC607-64F7-C840-8809-7803182E7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2"/>
          <a:stretch/>
        </p:blipFill>
        <p:spPr>
          <a:xfrm>
            <a:off x="1640191" y="878674"/>
            <a:ext cx="5630153" cy="398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87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 dirty="0"/>
              <a:t>Практика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7132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93E8-D861-3143-81A6-DA9CFF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dvc</a:t>
            </a:r>
            <a:endParaRPr lang="en-US" dirty="0"/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006C5E47-172A-6F4F-99CC-F4D4888774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6590902"/>
              </p:ext>
            </p:extLst>
          </p:nvPr>
        </p:nvGraphicFramePr>
        <p:xfrm>
          <a:off x="500549" y="1544194"/>
          <a:ext cx="8520599" cy="25431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76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Создадим новый репозиторий на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github.com</a:t>
                      </a:r>
                      <a:endParaRPr lang="ru-RU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git@github.com:stureiko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/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otus-mladv-dvc.git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Создадим рабочий каталог и перейдем в него: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mkdir</a:t>
                      </a:r>
                      <a:r>
                        <a:rPr lang="en-US" sz="14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mladv-dvc</a:t>
                      </a:r>
                      <a:endParaRPr lang="en-US" sz="1400" dirty="0">
                        <a:latin typeface="Courier New" panose="02070309020205020404" pitchFamily="49" charset="0"/>
                        <a:ea typeface="Roboto"/>
                        <a:cs typeface="Courier New" panose="02070309020205020404" pitchFamily="49" charset="0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cd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mladv-dvc</a:t>
                      </a:r>
                      <a:endParaRPr lang="ru-RU" sz="1400" dirty="0">
                        <a:latin typeface="Courier New" panose="02070309020205020404" pitchFamily="49" charset="0"/>
                        <a:ea typeface="Roboto"/>
                        <a:cs typeface="Courier New" panose="02070309020205020404" pitchFamily="49" charset="0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Создайте и активируйте виртуальное окружение: </a:t>
                      </a:r>
                      <a:endParaRPr lang="en-US" sz="1300" dirty="0">
                        <a:latin typeface="+mn-lt"/>
                        <a:ea typeface="Roboto"/>
                        <a:cs typeface="Courier New" panose="02070309020205020404" pitchFamily="49" charset="0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python –m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venv</a:t>
                      </a:r>
                      <a:r>
                        <a:rPr lang="en-US" sz="14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venv</a:t>
                      </a:r>
                      <a:endParaRPr lang="en-US" sz="1400" dirty="0">
                        <a:latin typeface="Courier New" panose="02070309020205020404" pitchFamily="49" charset="0"/>
                        <a:ea typeface="Roboto"/>
                        <a:cs typeface="Courier New" panose="02070309020205020404" pitchFamily="49" charset="0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source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venv</a:t>
                      </a:r>
                      <a:r>
                        <a:rPr lang="en-US" sz="14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/bin/activate (MacOS, Linux)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.\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venv</a:t>
                      </a:r>
                      <a:r>
                        <a:rPr lang="en-US" sz="14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\Scripts\activate (Windows)</a:t>
                      </a:r>
                      <a:endParaRPr lang="ru-RU" sz="1400" dirty="0">
                        <a:latin typeface="Courier New" panose="02070309020205020404" pitchFamily="49" charset="0"/>
                        <a:ea typeface="Roboto"/>
                        <a:cs typeface="Courier New" panose="02070309020205020404" pitchFamily="49" charset="0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641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6380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93E8-D861-3143-81A6-DA9CFF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dvc</a:t>
            </a:r>
            <a:endParaRPr lang="en-US" dirty="0"/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006C5E47-172A-6F4F-99CC-F4D4888774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8529010"/>
              </p:ext>
            </p:extLst>
          </p:nvPr>
        </p:nvGraphicFramePr>
        <p:xfrm>
          <a:off x="500549" y="1544194"/>
          <a:ext cx="8520599" cy="209206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76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Создадим </a:t>
                      </a:r>
                      <a:r>
                        <a:rPr lang="en-US" sz="14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git </a:t>
                      </a:r>
                      <a:r>
                        <a:rPr lang="ru-RU" sz="14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репозиторий и свяжем его с репозиторием с </a:t>
                      </a:r>
                      <a:r>
                        <a:rPr lang="en-US" sz="1400" dirty="0" err="1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github.com</a:t>
                      </a:r>
                      <a:endParaRPr lang="en-US" sz="1400" dirty="0">
                        <a:latin typeface="+mn-lt"/>
                        <a:ea typeface="Roboto"/>
                        <a:cs typeface="Courier New" panose="02070309020205020404" pitchFamily="49" charset="0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git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init</a:t>
                      </a:r>
                      <a:endParaRPr lang="en-US" sz="1400" dirty="0">
                        <a:latin typeface="Courier New" panose="02070309020205020404" pitchFamily="49" charset="0"/>
                        <a:ea typeface="Roboto"/>
                        <a:cs typeface="Courier New" panose="02070309020205020404" pitchFamily="49" charset="0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vim .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gitignore</a:t>
                      </a:r>
                      <a:r>
                        <a:rPr lang="en-US" sz="14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 </a:t>
                      </a:r>
                      <a:r>
                        <a:rPr lang="en-US" sz="1400" dirty="0">
                          <a:solidFill>
                            <a:srgbClr val="008F00"/>
                          </a:solidFill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# </a:t>
                      </a:r>
                      <a:r>
                        <a:rPr lang="en-US" sz="1400" dirty="0" err="1">
                          <a:solidFill>
                            <a:srgbClr val="008F00"/>
                          </a:solidFill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venv</a:t>
                      </a:r>
                      <a:r>
                        <a:rPr lang="en-US" sz="1400" dirty="0">
                          <a:solidFill>
                            <a:srgbClr val="008F00"/>
                          </a:solidFill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git add *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git commit –m ’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init</a:t>
                      </a:r>
                      <a:r>
                        <a:rPr lang="en-US" sz="14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commit’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git branch –M main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git remote add origin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git@github.com:stureiko</a:t>
                      </a:r>
                      <a:r>
                        <a:rPr lang="en-US" sz="14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/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otus-mladv-dvc.git</a:t>
                      </a:r>
                      <a:endParaRPr lang="en-US" sz="1400" dirty="0">
                        <a:latin typeface="Courier New" panose="02070309020205020404" pitchFamily="49" charset="0"/>
                        <a:ea typeface="Roboto"/>
                        <a:cs typeface="Courier New" panose="02070309020205020404" pitchFamily="49" charset="0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git push –u origin main</a:t>
                      </a:r>
                      <a:endParaRPr lang="ru-RU" sz="1400" dirty="0">
                        <a:latin typeface="Courier New" panose="02070309020205020404" pitchFamily="49" charset="0"/>
                        <a:ea typeface="Roboto"/>
                        <a:cs typeface="Courier New" panose="02070309020205020404" pitchFamily="49" charset="0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9277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93E8-D861-3143-81A6-DA9CFF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dvc</a:t>
            </a:r>
            <a:endParaRPr lang="en-US" dirty="0"/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006C5E47-172A-6F4F-99CC-F4D4888774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0525341"/>
              </p:ext>
            </p:extLst>
          </p:nvPr>
        </p:nvGraphicFramePr>
        <p:xfrm>
          <a:off x="500549" y="1544194"/>
          <a:ext cx="8520599" cy="81323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76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Установите зависимости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pip install –-upgrade pip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pip install –r </a:t>
                      </a:r>
                      <a:r>
                        <a:rPr lang="en-US" sz="13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requirements.txt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1011B46-3FB0-6C4A-8815-F806A99AB280}"/>
              </a:ext>
            </a:extLst>
          </p:cNvPr>
          <p:cNvSpPr txBox="1"/>
          <p:nvPr/>
        </p:nvSpPr>
        <p:spPr>
          <a:xfrm>
            <a:off x="500549" y="2574727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requrements.txt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B28C7-2B7B-C94F-BF80-2779FC6FB85B}"/>
              </a:ext>
            </a:extLst>
          </p:cNvPr>
          <p:cNvSpPr txBox="1"/>
          <p:nvPr/>
        </p:nvSpPr>
        <p:spPr>
          <a:xfrm>
            <a:off x="500548" y="2950723"/>
            <a:ext cx="6756285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dvc</a:t>
            </a:r>
            <a:r>
              <a:rPr lang="en-US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[s3]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pillow</a:t>
            </a:r>
          </a:p>
          <a:p>
            <a:r>
              <a:rPr lang="en-US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endParaRPr lang="en-US" b="0" dirty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8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b="0" dirty="0" err="1">
                <a:solidFill>
                  <a:srgbClr val="008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b="0" dirty="0"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>
                <a:solidFill>
                  <a:srgbClr val="00AF4F"/>
                </a:solidFill>
                <a:effectLst/>
                <a:latin typeface="CourierNewPSMT" panose="02070309020205020404" pitchFamily="49" charset="0"/>
              </a:rPr>
              <a:t>#</a:t>
            </a:r>
            <a:r>
              <a:rPr lang="en-US" dirty="0">
                <a:solidFill>
                  <a:srgbClr val="008F00"/>
                </a:solidFill>
                <a:effectLst/>
                <a:latin typeface="CourierNewPSMT" panose="02070309020205020404" pitchFamily="49" charset="0"/>
              </a:rPr>
              <a:t>Intel/AMD </a:t>
            </a:r>
            <a:r>
              <a:rPr lang="en-US" dirty="0" err="1">
                <a:solidFill>
                  <a:srgbClr val="008F00"/>
                </a:solidFill>
                <a:effectLst/>
                <a:latin typeface="CourierNewPSMT" panose="02070309020205020404" pitchFamily="49" charset="0"/>
              </a:rPr>
              <a:t>cpu</a:t>
            </a:r>
            <a:r>
              <a:rPr lang="en-US" dirty="0">
                <a:solidFill>
                  <a:srgbClr val="008F00"/>
                </a:solidFill>
                <a:effectLst/>
                <a:latin typeface="CourierNewPSMT" panose="02070309020205020404" pitchFamily="49" charset="0"/>
              </a:rPr>
              <a:t> </a:t>
            </a:r>
            <a:endParaRPr lang="en-US" b="0" dirty="0">
              <a:solidFill>
                <a:srgbClr val="008F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tensorflow-macos</a:t>
            </a:r>
            <a:r>
              <a:rPr lang="en-US" b="0" dirty="0">
                <a:solidFill>
                  <a:srgbClr val="008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>
                <a:solidFill>
                  <a:srgbClr val="008F00"/>
                </a:solidFill>
                <a:effectLst/>
                <a:latin typeface="CourierNewPSMT" panose="02070309020205020404" pitchFamily="49" charset="0"/>
              </a:rPr>
              <a:t>#Mac Arm (M1, M2, M3) </a:t>
            </a:r>
            <a:r>
              <a:rPr lang="en-US" dirty="0" err="1">
                <a:solidFill>
                  <a:srgbClr val="008F00"/>
                </a:solidFill>
                <a:effectLst/>
                <a:latin typeface="CourierNewPSMT" panose="02070309020205020404" pitchFamily="49" charset="0"/>
              </a:rPr>
              <a:t>cpu</a:t>
            </a:r>
            <a:r>
              <a:rPr lang="en-US" dirty="0">
                <a:solidFill>
                  <a:srgbClr val="008F00"/>
                </a:solidFill>
                <a:effectLst/>
                <a:latin typeface="CourierNewPSMT" panose="02070309020205020404" pitchFamily="49" charset="0"/>
              </a:rPr>
              <a:t> </a:t>
            </a:r>
            <a:endParaRPr lang="en-US" b="0" dirty="0">
              <a:solidFill>
                <a:srgbClr val="008F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tqdm</a:t>
            </a:r>
            <a:endParaRPr lang="en-US" b="0" dirty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b="0" dirty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pygit2</a:t>
            </a:r>
          </a:p>
          <a:p>
            <a:r>
              <a:rPr lang="en-US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dvclive</a:t>
            </a:r>
            <a:endParaRPr lang="en-US" b="0" dirty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095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2100"/>
              <a:t>Проверить, идет ли запись</a:t>
            </a:r>
            <a:endParaRPr sz="2100"/>
          </a:p>
        </p:txBody>
      </p:sp>
      <p:sp>
        <p:nvSpPr>
          <p:cNvPr id="132" name="Google Shape;132;p31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/>
              <a:t>Меня хорошо видно</a:t>
            </a:r>
            <a:endParaRPr sz="4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000"/>
              <a:t>&amp;&amp; слышно?</a:t>
            </a:r>
            <a:endParaRPr sz="4000"/>
          </a:p>
        </p:txBody>
      </p:sp>
      <p:pic>
        <p:nvPicPr>
          <p:cNvPr id="133" name="Google Shape;133;p31"/>
          <p:cNvPicPr preferRelativeResize="0"/>
          <p:nvPr/>
        </p:nvPicPr>
        <p:blipFill rotWithShape="1">
          <a:blip r:embed="rId3">
            <a:alphaModFix/>
          </a:blip>
          <a:srcRect l="99" r="98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93E8-D861-3143-81A6-DA9CFF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dvc</a:t>
            </a:r>
            <a:endParaRPr lang="en-US" dirty="0"/>
          </a:p>
        </p:txBody>
      </p:sp>
      <p:graphicFrame>
        <p:nvGraphicFramePr>
          <p:cNvPr id="6" name="Google Shape;210;p38">
            <a:extLst>
              <a:ext uri="{FF2B5EF4-FFF2-40B4-BE49-F238E27FC236}">
                <a16:creationId xmlns:a16="http://schemas.microsoft.com/office/drawing/2014/main" id="{0E17297A-ABED-054F-B20F-DD9AE5E067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235532"/>
              </p:ext>
            </p:extLst>
          </p:nvPr>
        </p:nvGraphicFramePr>
        <p:xfrm>
          <a:off x="500550" y="878674"/>
          <a:ext cx="8520599" cy="383393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76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Создадим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S3 bucket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Yandex cloud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ObjectStorage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Создайте сервисный аккаунт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74709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Добавить права сервисному аккаунту для работы с </a:t>
                      </a:r>
                      <a:r>
                        <a:rPr lang="ru-RU" sz="1300" dirty="0" err="1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бакетом</a:t>
                      </a:r>
                      <a:endParaRPr lang="ru-RU" sz="1300" dirty="0">
                        <a:latin typeface="+mn-lt"/>
                        <a:ea typeface="Roboto"/>
                        <a:cs typeface="Courier New" panose="02070309020205020404" pitchFamily="49" charset="0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6771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Создать ключ</a:t>
                      </a:r>
                      <a:r>
                        <a:rPr lang="en-US" sz="1300" dirty="0" err="1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и</a:t>
                      </a:r>
                      <a:r>
                        <a:rPr lang="ru-RU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доступа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928444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Инициализируем </a:t>
                      </a:r>
                      <a:r>
                        <a:rPr lang="en-US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DVC </a:t>
                      </a:r>
                      <a:r>
                        <a:rPr lang="ru-RU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репозиторий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dvc</a:t>
                      </a:r>
                      <a:r>
                        <a:rPr lang="en-US" sz="13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</a:t>
                      </a:r>
                      <a:r>
                        <a:rPr lang="en-US" sz="13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init</a:t>
                      </a:r>
                      <a:endParaRPr lang="ru-RU" sz="1300" dirty="0">
                        <a:latin typeface="Courier New" panose="02070309020205020404" pitchFamily="49" charset="0"/>
                        <a:ea typeface="Roboto"/>
                        <a:cs typeface="Courier New" panose="02070309020205020404" pitchFamily="49" charset="0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48551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Настроим доступ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dvc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remote: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dvc</a:t>
                      </a:r>
                      <a:r>
                        <a:rPr lang="en-US" sz="13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remote add </a:t>
                      </a:r>
                      <a:r>
                        <a:rPr lang="en-US" sz="13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mladv-dvc</a:t>
                      </a:r>
                      <a:r>
                        <a:rPr lang="en-US" sz="13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s3://</a:t>
                      </a:r>
                      <a:r>
                        <a:rPr lang="en-US" sz="13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mladv-dvc</a:t>
                      </a:r>
                      <a:r>
                        <a:rPr lang="en-US" sz="13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/</a:t>
                      </a:r>
                      <a:r>
                        <a:rPr lang="en-US" sz="13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dvcstore</a:t>
                      </a:r>
                      <a:endParaRPr lang="en-US" sz="1300" dirty="0">
                        <a:latin typeface="Courier New" panose="02070309020205020404" pitchFamily="49" charset="0"/>
                        <a:ea typeface="Roboto"/>
                        <a:cs typeface="Courier New" panose="02070309020205020404" pitchFamily="49" charset="0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dvc</a:t>
                      </a:r>
                      <a:r>
                        <a:rPr lang="en-US" sz="13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remote modify </a:t>
                      </a:r>
                      <a:r>
                        <a:rPr lang="en-US" sz="13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mladv-dvc</a:t>
                      </a:r>
                      <a:r>
                        <a:rPr lang="en-US" sz="13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</a:t>
                      </a:r>
                      <a:r>
                        <a:rPr lang="en-US" sz="13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endpointurl</a:t>
                      </a:r>
                      <a:r>
                        <a:rPr lang="en-US" sz="13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</a:t>
                      </a:r>
                      <a:r>
                        <a:rPr lang="en-US" sz="13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  <a:hlinkClick r:id="rId2"/>
                        </a:rPr>
                        <a:t>https://storage.yandexcloud.net</a:t>
                      </a:r>
                      <a:endParaRPr lang="en-US" sz="1300" dirty="0">
                        <a:latin typeface="Courier New" panose="02070309020205020404" pitchFamily="49" charset="0"/>
                        <a:ea typeface="Roboto"/>
                        <a:cs typeface="Courier New" panose="02070309020205020404" pitchFamily="49" charset="0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dvc</a:t>
                      </a:r>
                      <a:r>
                        <a:rPr lang="en-US" sz="13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remote default </a:t>
                      </a:r>
                      <a:r>
                        <a:rPr lang="en-US" sz="13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mladv-dvc</a:t>
                      </a:r>
                      <a:endParaRPr lang="ru-RU" sz="1300" dirty="0">
                        <a:latin typeface="Courier New" panose="02070309020205020404" pitchFamily="49" charset="0"/>
                        <a:ea typeface="Roboto"/>
                        <a:cs typeface="Courier New" panose="02070309020205020404" pitchFamily="49" charset="0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Пропишем </a:t>
                      </a:r>
                      <a:r>
                        <a:rPr lang="en-US" sz="1300" dirty="0" err="1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cridentials</a:t>
                      </a:r>
                      <a:r>
                        <a:rPr lang="en-US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для доступа к сервисному аккаунту: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dvc</a:t>
                      </a:r>
                      <a:r>
                        <a:rPr lang="en-US" sz="13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remote modify --local </a:t>
                      </a:r>
                      <a:r>
                        <a:rPr lang="en-US" sz="13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mladv-dvc</a:t>
                      </a:r>
                      <a:r>
                        <a:rPr lang="en-US" sz="13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</a:t>
                      </a:r>
                      <a:r>
                        <a:rPr lang="en-US" sz="13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access_key_id</a:t>
                      </a:r>
                      <a:r>
                        <a:rPr lang="en-US" sz="13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‘you-access-key’ </a:t>
                      </a:r>
                      <a:endParaRPr lang="ru-RU" sz="1300" dirty="0">
                        <a:latin typeface="Courier New" panose="02070309020205020404" pitchFamily="49" charset="0"/>
                        <a:ea typeface="Roboto"/>
                        <a:cs typeface="Courier New" panose="02070309020205020404" pitchFamily="49" charset="0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dvc</a:t>
                      </a:r>
                      <a:r>
                        <a:rPr lang="en-US" sz="13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remote modify --local </a:t>
                      </a:r>
                      <a:r>
                        <a:rPr lang="en-US" sz="13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mladv-dvc</a:t>
                      </a:r>
                      <a:r>
                        <a:rPr lang="en-US" sz="13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</a:t>
                      </a:r>
                      <a:r>
                        <a:rPr lang="en-US" sz="13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secret_access_key</a:t>
                      </a:r>
                      <a:r>
                        <a:rPr lang="en-US" sz="13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‘you-secret-key’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829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7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93E8-D861-3143-81A6-DA9CFF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dvc</a:t>
            </a:r>
            <a:endParaRPr lang="en-US" dirty="0"/>
          </a:p>
        </p:txBody>
      </p:sp>
      <p:graphicFrame>
        <p:nvGraphicFramePr>
          <p:cNvPr id="6" name="Google Shape;210;p38">
            <a:extLst>
              <a:ext uri="{FF2B5EF4-FFF2-40B4-BE49-F238E27FC236}">
                <a16:creationId xmlns:a16="http://schemas.microsoft.com/office/drawing/2014/main" id="{0E17297A-ABED-054F-B20F-DD9AE5E067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0859746"/>
              </p:ext>
            </p:extLst>
          </p:nvPr>
        </p:nvGraphicFramePr>
        <p:xfrm>
          <a:off x="500551" y="1332632"/>
          <a:ext cx="8520599" cy="22118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76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Добавим наши данные под контроль </a:t>
                      </a:r>
                      <a:r>
                        <a:rPr lang="en-US" sz="1300" dirty="0" err="1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dvc</a:t>
                      </a:r>
                      <a:endParaRPr lang="en-US" sz="1300" dirty="0">
                        <a:latin typeface="+mn-lt"/>
                        <a:ea typeface="Roboto"/>
                        <a:cs typeface="Courier New" panose="02070309020205020404" pitchFamily="49" charset="0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dvc</a:t>
                      </a:r>
                      <a:r>
                        <a:rPr lang="en-US" sz="13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add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dvc</a:t>
                      </a:r>
                      <a:r>
                        <a:rPr lang="en-US" sz="13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commit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dvc</a:t>
                      </a:r>
                      <a:r>
                        <a:rPr lang="en-US" sz="13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push</a:t>
                      </a:r>
                      <a:endParaRPr lang="ru-RU" sz="1300" dirty="0">
                        <a:latin typeface="Courier New" panose="02070309020205020404" pitchFamily="49" charset="0"/>
                        <a:ea typeface="Roboto"/>
                        <a:cs typeface="Courier New" panose="02070309020205020404" pitchFamily="49" charset="0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3543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Добавим конфигурацию </a:t>
                      </a:r>
                      <a:r>
                        <a:rPr lang="en-US" sz="1300" dirty="0" err="1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dvc</a:t>
                      </a:r>
                      <a:r>
                        <a:rPr lang="en-US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под контроль </a:t>
                      </a:r>
                      <a:r>
                        <a:rPr lang="en-US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git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git add </a:t>
                      </a:r>
                      <a:r>
                        <a:rPr lang="en-US" sz="13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data.dvc</a:t>
                      </a:r>
                      <a:r>
                        <a:rPr lang="en-US" sz="13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.</a:t>
                      </a:r>
                      <a:r>
                        <a:rPr lang="en-US" sz="13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gitignore</a:t>
                      </a:r>
                      <a:endParaRPr lang="ru-RU" sz="1300" dirty="0">
                        <a:latin typeface="Courier New" panose="02070309020205020404" pitchFamily="49" charset="0"/>
                        <a:ea typeface="Roboto"/>
                        <a:cs typeface="Courier New" panose="02070309020205020404" pitchFamily="49" charset="0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305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Запустим обучение модели: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python </a:t>
                      </a:r>
                      <a:r>
                        <a:rPr lang="en-US" sz="13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train.py</a:t>
                      </a:r>
                      <a:endParaRPr lang="ru-RU" sz="1300" dirty="0">
                        <a:latin typeface="Courier New" panose="02070309020205020404" pitchFamily="49" charset="0"/>
                        <a:ea typeface="Roboto"/>
                        <a:cs typeface="Courier New" panose="02070309020205020404" pitchFamily="49" charset="0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420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1171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93E8-D861-3143-81A6-DA9CFF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dvc</a:t>
            </a:r>
            <a:r>
              <a:rPr lang="ru-RU" dirty="0"/>
              <a:t> </a:t>
            </a:r>
            <a:r>
              <a:rPr lang="en-US" dirty="0"/>
              <a:t>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8A0B6-EE1D-B049-B78E-19735D5F6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227616"/>
            <a:ext cx="8520600" cy="29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77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93E8-D861-3143-81A6-DA9CFF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dvc</a:t>
            </a:r>
            <a:r>
              <a:rPr lang="en-US" dirty="0"/>
              <a:t> </a:t>
            </a:r>
            <a:r>
              <a:rPr lang="ru-RU" dirty="0" err="1"/>
              <a:t>воспроизводимость</a:t>
            </a:r>
            <a:endParaRPr lang="en-US" dirty="0"/>
          </a:p>
        </p:txBody>
      </p:sp>
      <p:graphicFrame>
        <p:nvGraphicFramePr>
          <p:cNvPr id="6" name="Google Shape;210;p38">
            <a:extLst>
              <a:ext uri="{FF2B5EF4-FFF2-40B4-BE49-F238E27FC236}">
                <a16:creationId xmlns:a16="http://schemas.microsoft.com/office/drawing/2014/main" id="{0E17297A-ABED-054F-B20F-DD9AE5E067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6697497"/>
              </p:ext>
            </p:extLst>
          </p:nvPr>
        </p:nvGraphicFramePr>
        <p:xfrm>
          <a:off x="500550" y="1300206"/>
          <a:ext cx="8520599" cy="232958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76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Добавим конфигурацию</a:t>
                      </a:r>
                      <a:r>
                        <a:rPr lang="en-US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эксперимента </a:t>
                      </a:r>
                      <a:r>
                        <a:rPr lang="en-US" sz="1300" dirty="0" err="1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dvc</a:t>
                      </a:r>
                      <a:r>
                        <a:rPr lang="en-US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под контроль </a:t>
                      </a:r>
                      <a:r>
                        <a:rPr lang="en-US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git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git add .</a:t>
                      </a:r>
                      <a:r>
                        <a:rPr lang="en-US" sz="13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gitignore</a:t>
                      </a:r>
                      <a:r>
                        <a:rPr lang="en-US" sz="13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</a:t>
                      </a:r>
                      <a:r>
                        <a:rPr lang="en-US" sz="13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dvc.yaml</a:t>
                      </a:r>
                      <a:endParaRPr lang="ru-RU" sz="1300" dirty="0">
                        <a:latin typeface="Courier New" panose="02070309020205020404" pitchFamily="49" charset="0"/>
                        <a:ea typeface="Roboto"/>
                        <a:cs typeface="Courier New" panose="02070309020205020404" pitchFamily="49" charset="0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6096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Запустим эксперимент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dvc</a:t>
                      </a:r>
                      <a:r>
                        <a:rPr lang="en-US" sz="13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repro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17.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Добавим результаты эксперимента </a:t>
                      </a:r>
                      <a:r>
                        <a:rPr lang="en-US" sz="1300" dirty="0" err="1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dvc</a:t>
                      </a:r>
                      <a:r>
                        <a:rPr lang="en-US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под контроль </a:t>
                      </a:r>
                      <a:r>
                        <a:rPr lang="en-US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git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git add </a:t>
                      </a:r>
                      <a:r>
                        <a:rPr lang="en-US" sz="13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dvc.lock</a:t>
                      </a:r>
                      <a:endParaRPr lang="ru-RU" sz="1300" dirty="0">
                        <a:latin typeface="Courier New" panose="02070309020205020404" pitchFamily="49" charset="0"/>
                        <a:ea typeface="Roboto"/>
                        <a:cs typeface="Courier New" panose="02070309020205020404" pitchFamily="49" charset="0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04736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18.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Попробуем повторить эксперимент и убедимся, </a:t>
                      </a:r>
                      <a:r>
                        <a:rPr lang="en-US" sz="1300" dirty="0" err="1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dvc</a:t>
                      </a:r>
                      <a:r>
                        <a:rPr lang="en-US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сообщает, что изменений нет и ничего больше не запускает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747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242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93E8-D861-3143-81A6-DA9CFF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dvc</a:t>
            </a:r>
            <a:r>
              <a:rPr lang="en-US" dirty="0"/>
              <a:t> </a:t>
            </a:r>
            <a:r>
              <a:rPr lang="ru-RU" dirty="0"/>
              <a:t>эксперименты</a:t>
            </a:r>
            <a:endParaRPr lang="en-US" dirty="0"/>
          </a:p>
        </p:txBody>
      </p:sp>
      <p:graphicFrame>
        <p:nvGraphicFramePr>
          <p:cNvPr id="6" name="Google Shape;210;p38">
            <a:extLst>
              <a:ext uri="{FF2B5EF4-FFF2-40B4-BE49-F238E27FC236}">
                <a16:creationId xmlns:a16="http://schemas.microsoft.com/office/drawing/2014/main" id="{0E17297A-ABED-054F-B20F-DD9AE5E067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5801737"/>
              </p:ext>
            </p:extLst>
          </p:nvPr>
        </p:nvGraphicFramePr>
        <p:xfrm>
          <a:off x="500550" y="1300206"/>
          <a:ext cx="8520599" cy="256942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76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Посмотрим какие </a:t>
                      </a:r>
                      <a:r>
                        <a:rPr lang="en-US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pipeline </a:t>
                      </a:r>
                      <a:r>
                        <a:rPr lang="ru-RU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у нас отслеживаются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dvc</a:t>
                      </a:r>
                      <a:r>
                        <a:rPr lang="en-US" sz="13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stage list</a:t>
                      </a:r>
                      <a:endParaRPr lang="ru-RU" sz="1300" dirty="0">
                        <a:latin typeface="Courier New" panose="02070309020205020404" pitchFamily="49" charset="0"/>
                        <a:ea typeface="Roboto"/>
                        <a:cs typeface="Courier New" panose="02070309020205020404" pitchFamily="49" charset="0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Посмотрим схему эксперимента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dvc</a:t>
                      </a:r>
                      <a:r>
                        <a:rPr lang="en-US" sz="13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</a:t>
                      </a:r>
                      <a:r>
                        <a:rPr lang="en-US" sz="13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dag</a:t>
                      </a:r>
                      <a:endParaRPr lang="ru-RU" sz="1300" dirty="0">
                        <a:latin typeface="Courier New" panose="02070309020205020404" pitchFamily="49" charset="0"/>
                        <a:ea typeface="Roboto"/>
                        <a:cs typeface="Courier New" panose="02070309020205020404" pitchFamily="49" charset="0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74709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Зафиксируем изменения в данных: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dvc</a:t>
                      </a:r>
                      <a:r>
                        <a:rPr lang="en-US" sz="13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 push</a:t>
                      </a:r>
                      <a:endParaRPr lang="ru-RU" sz="1300" dirty="0">
                        <a:latin typeface="Courier New" panose="02070309020205020404" pitchFamily="49" charset="0"/>
                        <a:ea typeface="Roboto"/>
                        <a:cs typeface="Courier New" panose="02070309020205020404" pitchFamily="49" charset="0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6771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</a:t>
                      </a: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+mn-lt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Зафиксируем изменения в исходном коде модели: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git commit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git push</a:t>
                      </a:r>
                      <a:endParaRPr lang="ru-RU" sz="1300" dirty="0">
                        <a:latin typeface="Courier New" panose="02070309020205020404" pitchFamily="49" charset="0"/>
                        <a:ea typeface="Roboto"/>
                        <a:cs typeface="Courier New" panose="02070309020205020404" pitchFamily="49" charset="0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9284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4678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8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46050" indent="0" algn="l" rtl="0">
              <a:lnSpc>
                <a:spcPct val="100000"/>
              </a:lnSpc>
              <a:spcAft>
                <a:spcPts val="1200"/>
              </a:spcAft>
              <a:buSzPts val="1300"/>
              <a:buNone/>
            </a:pPr>
            <a:r>
              <a:rPr lang="ru-RU" sz="1800" b="1" dirty="0"/>
              <a:t> </a:t>
            </a:r>
            <a:endParaRPr lang="en-US" sz="1800" b="1" dirty="0"/>
          </a:p>
          <a:p>
            <a:pPr marL="446088" lvl="1" indent="-304800" algn="l" rtl="0">
              <a:spcAft>
                <a:spcPts val="120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sz="1400" dirty="0"/>
              <a:t>DVC — </a:t>
            </a:r>
            <a:r>
              <a:rPr lang="ru-RU" sz="1400" dirty="0"/>
              <a:t>прекрасный инструмент для </a:t>
            </a:r>
            <a:r>
              <a:rPr lang="en-US" sz="1400" dirty="0" err="1"/>
              <a:t>DataScience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https://habr.com/ru/articles/761072/</a:t>
            </a:r>
            <a:r>
              <a:rPr lang="ru-RU" sz="1400" dirty="0"/>
              <a:t> </a:t>
            </a:r>
            <a:endParaRPr lang="en-US" sz="1400" dirty="0"/>
          </a:p>
          <a:p>
            <a:pPr marL="446088" lvl="1" indent="-304800" algn="l" rtl="0">
              <a:spcAft>
                <a:spcPts val="120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sz="1400" dirty="0"/>
              <a:t>DVC get started: </a:t>
            </a:r>
            <a:r>
              <a:rPr lang="en-US" sz="1400" dirty="0">
                <a:hlinkClick r:id="rId4"/>
              </a:rPr>
              <a:t>https://dvc.org/doc/start</a:t>
            </a:r>
            <a:r>
              <a:rPr lang="en-US" sz="1400" dirty="0"/>
              <a:t> </a:t>
            </a:r>
          </a:p>
          <a:p>
            <a:pPr marL="446088" lvl="1" indent="-304800" algn="l" rtl="0">
              <a:spcAft>
                <a:spcPts val="120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sz="1400" dirty="0"/>
              <a:t>DVC — Git </a:t>
            </a:r>
            <a:r>
              <a:rPr lang="ru-RU" sz="1400" dirty="0"/>
              <a:t>для данных на примере </a:t>
            </a:r>
            <a:r>
              <a:rPr lang="en-US" sz="1400" dirty="0"/>
              <a:t>ML-</a:t>
            </a:r>
            <a:r>
              <a:rPr lang="ru-RU" sz="1400" dirty="0"/>
              <a:t>проекта</a:t>
            </a:r>
            <a:r>
              <a:rPr lang="en-US" sz="1400" dirty="0"/>
              <a:t>: </a:t>
            </a:r>
            <a:r>
              <a:rPr lang="en-US" sz="1400" dirty="0">
                <a:hlinkClick r:id="rId5"/>
              </a:rPr>
              <a:t>https://habr.com/ru/companies/funcorp/articles/548942/</a:t>
            </a:r>
            <a:r>
              <a:rPr lang="en-US" sz="1400" dirty="0"/>
              <a:t> </a:t>
            </a:r>
          </a:p>
          <a:p>
            <a:pPr marL="446088" lvl="1" indent="-304800" algn="l" rtl="0">
              <a:spcAft>
                <a:spcPts val="120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sz="1300" dirty="0"/>
              <a:t>DVC – </a:t>
            </a:r>
            <a:r>
              <a:rPr lang="ru-RU" sz="1300" dirty="0" err="1"/>
              <a:t>версионирование</a:t>
            </a:r>
            <a:r>
              <a:rPr lang="ru-RU" sz="1300" dirty="0"/>
              <a:t> данных и </a:t>
            </a:r>
            <a:r>
              <a:rPr lang="ru-RU" sz="1300" dirty="0" err="1"/>
              <a:t>воспроизводимость</a:t>
            </a:r>
            <a:r>
              <a:rPr lang="ru-RU" sz="1300" dirty="0"/>
              <a:t> экспериментов</a:t>
            </a:r>
            <a:r>
              <a:rPr lang="en-US" sz="1300" dirty="0"/>
              <a:t>: </a:t>
            </a:r>
            <a:r>
              <a:rPr lang="en-US" sz="1300" dirty="0">
                <a:hlinkClick r:id="rId6"/>
              </a:rPr>
              <a:t>https://habr.com/ru/companies/raiffeisenbank/articles/461803/</a:t>
            </a:r>
            <a:r>
              <a:rPr lang="en-US" sz="1300" dirty="0"/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1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/>
              <a:t>Заполните, пожалуйста,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опрос о занятии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2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endParaRPr dirty="0"/>
          </a:p>
        </p:txBody>
      </p:sp>
      <p:sp>
        <p:nvSpPr>
          <p:cNvPr id="386" name="Google Shape;386;p6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sp>
        <p:nvSpPr>
          <p:cNvPr id="387" name="Google Shape;387;p62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62"/>
          <p:cNvPicPr preferRelativeResize="0"/>
          <p:nvPr/>
        </p:nvPicPr>
        <p:blipFill>
          <a:blip r:embed="rId3"/>
          <a:srcRect t="6397" b="6397"/>
          <a:stretch/>
        </p:blipFill>
        <p:spPr>
          <a:xfrm>
            <a:off x="1069674" y="2950614"/>
            <a:ext cx="1508400" cy="14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Google Shape;208;p48">
            <a:extLst>
              <a:ext uri="{FF2B5EF4-FFF2-40B4-BE49-F238E27FC236}">
                <a16:creationId xmlns:a16="http://schemas.microsoft.com/office/drawing/2014/main" id="{3AD9921B-818B-2E49-87DE-01818F089A2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4" name="Google Shape;208;p48">
            <a:extLst>
              <a:ext uri="{FF2B5EF4-FFF2-40B4-BE49-F238E27FC236}">
                <a16:creationId xmlns:a16="http://schemas.microsoft.com/office/drawing/2014/main" id="{A2C5D46D-0E08-6F4B-84D8-3C201E1F3D28}"/>
              </a:ext>
            </a:extLst>
          </p:cNvPr>
          <p:cNvSpPr txBox="1">
            <a:spLocks/>
          </p:cNvSpPr>
          <p:nvPr/>
        </p:nvSpPr>
        <p:spPr>
          <a:xfrm>
            <a:off x="500550" y="1454436"/>
            <a:ext cx="58563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20.09 - </a:t>
            </a:r>
            <a:r>
              <a:rPr lang="ru-RU" dirty="0" err="1"/>
              <a:t>Воспроизводимость</a:t>
            </a:r>
            <a:r>
              <a:rPr lang="ru-RU" dirty="0"/>
              <a:t> и </a:t>
            </a:r>
            <a:r>
              <a:rPr lang="ru-RU" dirty="0" err="1"/>
              <a:t>версионирование</a:t>
            </a:r>
            <a:r>
              <a:rPr lang="ru-RU" dirty="0"/>
              <a:t>. </a:t>
            </a:r>
            <a:r>
              <a:rPr lang="en-US" dirty="0" err="1"/>
              <a:t>MLFlow</a:t>
            </a:r>
            <a:endParaRPr lang="ru-RU" dirty="0"/>
          </a:p>
        </p:txBody>
      </p:sp>
      <p:sp>
        <p:nvSpPr>
          <p:cNvPr id="9" name="Google Shape;209;p48">
            <a:extLst>
              <a:ext uri="{FF2B5EF4-FFF2-40B4-BE49-F238E27FC236}">
                <a16:creationId xmlns:a16="http://schemas.microsoft.com/office/drawing/2014/main" id="{61D8227D-BF3B-A844-B067-82EA3249A836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Advanced</a:t>
            </a:r>
            <a:br>
              <a:rPr lang="en-US" dirty="0"/>
            </a:br>
            <a:r>
              <a:rPr lang="ru-RU" sz="2400" dirty="0" err="1"/>
              <a:t>Версионирование</a:t>
            </a:r>
            <a:r>
              <a:rPr lang="ru-RU" sz="2400" dirty="0"/>
              <a:t> данных </a:t>
            </a:r>
            <a:r>
              <a:rPr lang="en-US" sz="2400" dirty="0"/>
              <a:t>DVC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4F95B4A6-F84C-CE46-A1DF-BE41CF4B8DEE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b="1"/>
              <a:t>Правила вебинара</a:t>
            </a:r>
            <a:endParaRPr sz="3200" b="1"/>
          </a:p>
        </p:txBody>
      </p:sp>
      <p:pic>
        <p:nvPicPr>
          <p:cNvPr id="151" name="Google Shape;15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650" y="2171509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3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33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чат или голосом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1654525" y="204930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33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3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87" name="Google Shape;187;p36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6"/>
          <p:cNvSpPr/>
          <p:nvPr/>
        </p:nvSpPr>
        <p:spPr>
          <a:xfrm>
            <a:off x="787125" y="178504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 err="1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Воспроизводимость</a:t>
            </a:r>
            <a:endParaRPr lang="en-US" sz="1300" b="0" i="0" u="none" strike="noStrike" cap="none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787125" y="236455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DVC –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это и зачем</a:t>
            </a:r>
            <a:endParaRPr lang="en-US" sz="1300" b="0" i="0" u="none" strike="noStrike" cap="none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36"/>
          <p:cNvSpPr/>
          <p:nvPr/>
        </p:nvSpPr>
        <p:spPr>
          <a:xfrm>
            <a:off x="786525" y="2944076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DVC – </a:t>
            </a:r>
            <a:r>
              <a:rPr lang="ru-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работа с данными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86525" y="3523593"/>
            <a:ext cx="3384900" cy="376201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Пайплайн эксперимента</a:t>
            </a:r>
            <a:endParaRPr lang="en-US"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786525" y="410311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DVC Studio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3" name="Google Shape;193;p36"/>
          <p:cNvCxnSpPr>
            <a:stCxn id="187" idx="1"/>
            <a:endCxn id="188" idx="1"/>
          </p:cNvCxnSpPr>
          <p:nvPr/>
        </p:nvCxnSpPr>
        <p:spPr>
          <a:xfrm rot="10800000" flipH="1" flipV="1">
            <a:off x="786525" y="1393624"/>
            <a:ext cx="600" cy="579517"/>
          </a:xfrm>
          <a:prstGeom prst="curvedConnector3">
            <a:avLst>
              <a:gd name="adj1" fmla="val -38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6"/>
          <p:cNvCxnSpPr>
            <a:stCxn id="188" idx="1"/>
            <a:endCxn id="189" idx="1"/>
          </p:cNvCxnSpPr>
          <p:nvPr/>
        </p:nvCxnSpPr>
        <p:spPr>
          <a:xfrm rot="10800000" flipV="1">
            <a:off x="787125" y="1973141"/>
            <a:ext cx="12700" cy="57951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36"/>
          <p:cNvCxnSpPr>
            <a:cxnSpLocks/>
            <a:stCxn id="189" idx="1"/>
            <a:endCxn id="190" idx="1"/>
          </p:cNvCxnSpPr>
          <p:nvPr/>
        </p:nvCxnSpPr>
        <p:spPr>
          <a:xfrm rot="10800000" flipV="1">
            <a:off x="786525" y="2552658"/>
            <a:ext cx="600" cy="579517"/>
          </a:xfrm>
          <a:prstGeom prst="curvedConnector3">
            <a:avLst>
              <a:gd name="adj1" fmla="val 382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36"/>
          <p:cNvCxnSpPr>
            <a:cxnSpLocks/>
            <a:stCxn id="190" idx="1"/>
            <a:endCxn id="191" idx="1"/>
          </p:cNvCxnSpPr>
          <p:nvPr/>
        </p:nvCxnSpPr>
        <p:spPr>
          <a:xfrm rot="10800000" flipV="1">
            <a:off x="786525" y="3132176"/>
            <a:ext cx="12700" cy="57951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36"/>
          <p:cNvCxnSpPr>
            <a:cxnSpLocks/>
            <a:stCxn id="191" idx="1"/>
            <a:endCxn id="192" idx="1"/>
          </p:cNvCxnSpPr>
          <p:nvPr/>
        </p:nvCxnSpPr>
        <p:spPr>
          <a:xfrm rot="10800000" flipV="1">
            <a:off x="786525" y="3711693"/>
            <a:ext cx="12700" cy="57951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48A0B9D-E5D7-DC4A-A365-B0AB690EE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399" y="1122002"/>
            <a:ext cx="4658789" cy="33874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Карта курса</a:t>
            </a:r>
            <a:endParaRPr dirty="0"/>
          </a:p>
        </p:txBody>
      </p:sp>
      <p:sp>
        <p:nvSpPr>
          <p:cNvPr id="179" name="Google Shape;179;p34"/>
          <p:cNvSpPr/>
          <p:nvPr/>
        </p:nvSpPr>
        <p:spPr>
          <a:xfrm>
            <a:off x="3042000" y="76997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627063" indent="-225425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1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Временные ряды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0" name="Google Shape;180;p34"/>
          <p:cNvSpPr/>
          <p:nvPr/>
        </p:nvSpPr>
        <p:spPr>
          <a:xfrm>
            <a:off x="65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627063" indent="-225425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2.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Рекомендательные системы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524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666750" indent="-220663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4.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Обучение с подкреплением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2" name="Google Shape;182;p34"/>
          <p:cNvSpPr/>
          <p:nvPr/>
        </p:nvSpPr>
        <p:spPr>
          <a:xfrm>
            <a:off x="524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3.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Байесовские модели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83" name="Google Shape;183;p34"/>
          <p:cNvCxnSpPr>
            <a:cxnSpLocks/>
            <a:stCxn id="179" idx="1"/>
            <a:endCxn id="180" idx="0"/>
          </p:cNvCxnSpPr>
          <p:nvPr/>
        </p:nvCxnSpPr>
        <p:spPr>
          <a:xfrm rot="10800000" flipV="1">
            <a:off x="2184006" y="1059620"/>
            <a:ext cx="857995" cy="60446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5" name="Google Shape;185;p34"/>
          <p:cNvSpPr/>
          <p:nvPr/>
        </p:nvSpPr>
        <p:spPr>
          <a:xfrm>
            <a:off x="65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5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Production</a:t>
            </a:r>
            <a:endParaRPr lang="ru-RU"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86" name="Google Shape;186;p34"/>
          <p:cNvCxnSpPr>
            <a:cxnSpLocks/>
            <a:stCxn id="180" idx="3"/>
            <a:endCxn id="182" idx="1"/>
          </p:cNvCxnSpPr>
          <p:nvPr/>
        </p:nvCxnSpPr>
        <p:spPr>
          <a:xfrm>
            <a:off x="3714005" y="1953730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7" name="Google Shape;187;p34"/>
          <p:cNvCxnSpPr>
            <a:cxnSpLocks/>
            <a:stCxn id="182" idx="3"/>
            <a:endCxn id="181" idx="3"/>
          </p:cNvCxnSpPr>
          <p:nvPr/>
        </p:nvCxnSpPr>
        <p:spPr>
          <a:xfrm>
            <a:off x="8304005" y="1953730"/>
            <a:ext cx="12700" cy="84765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8" name="Google Shape;188;p34"/>
          <p:cNvCxnSpPr>
            <a:cxnSpLocks/>
            <a:stCxn id="181" idx="1"/>
            <a:endCxn id="185" idx="3"/>
          </p:cNvCxnSpPr>
          <p:nvPr/>
        </p:nvCxnSpPr>
        <p:spPr>
          <a:xfrm rot="10800000">
            <a:off x="3714005" y="2801387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9" name="Google Shape;189;p34"/>
          <p:cNvSpPr/>
          <p:nvPr/>
        </p:nvSpPr>
        <p:spPr>
          <a:xfrm>
            <a:off x="654005" y="336581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6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en-US" sz="1600" dirty="0" err="1">
                <a:solidFill>
                  <a:srgbClr val="1F1F1F"/>
                </a:solidFill>
                <a:latin typeface="Google Sans"/>
                <a:sym typeface="Roboto"/>
              </a:rPr>
              <a:t>AutoML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34" name="Google Shape;189;p34">
            <a:extLst>
              <a:ext uri="{FF2B5EF4-FFF2-40B4-BE49-F238E27FC236}">
                <a16:creationId xmlns:a16="http://schemas.microsoft.com/office/drawing/2014/main" id="{1205F190-94C2-4A4C-B9ED-91A1F73E4D34}"/>
              </a:ext>
            </a:extLst>
          </p:cNvPr>
          <p:cNvSpPr/>
          <p:nvPr/>
        </p:nvSpPr>
        <p:spPr>
          <a:xfrm>
            <a:off x="3042000" y="423476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Курсовой проект</a:t>
            </a:r>
            <a:endParaRPr sz="13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" name="Google Shape;188;p34">
            <a:extLst>
              <a:ext uri="{FF2B5EF4-FFF2-40B4-BE49-F238E27FC236}">
                <a16:creationId xmlns:a16="http://schemas.microsoft.com/office/drawing/2014/main" id="{EB8517B5-119A-7442-825D-C15261576413}"/>
              </a:ext>
            </a:extLst>
          </p:cNvPr>
          <p:cNvCxnSpPr>
            <a:cxnSpLocks/>
            <a:stCxn id="189" idx="1"/>
            <a:endCxn id="185" idx="1"/>
          </p:cNvCxnSpPr>
          <p:nvPr/>
        </p:nvCxnSpPr>
        <p:spPr>
          <a:xfrm rot="10800000">
            <a:off x="654005" y="2801387"/>
            <a:ext cx="12700" cy="85407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cxnSp>
        <p:nvCxnSpPr>
          <p:cNvPr id="38" name="Google Shape;188;p34">
            <a:extLst>
              <a:ext uri="{FF2B5EF4-FFF2-40B4-BE49-F238E27FC236}">
                <a16:creationId xmlns:a16="http://schemas.microsoft.com/office/drawing/2014/main" id="{F7B38074-28CA-DC44-8191-7A278B3DB050}"/>
              </a:ext>
            </a:extLst>
          </p:cNvPr>
          <p:cNvCxnSpPr>
            <a:cxnSpLocks/>
            <a:stCxn id="34" idx="0"/>
            <a:endCxn id="189" idx="3"/>
          </p:cNvCxnSpPr>
          <p:nvPr/>
        </p:nvCxnSpPr>
        <p:spPr>
          <a:xfrm rot="16200000" flipV="1">
            <a:off x="3853353" y="3516117"/>
            <a:ext cx="579300" cy="857995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3D6F8E5B-8E72-9642-AA4C-A3D19C97E5E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120894" y="1338234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447CBAF-C51E-AF4A-9C35-3B92661ED5B4}"/>
              </a:ext>
            </a:extLst>
          </p:cNvPr>
          <p:cNvSpPr txBox="1"/>
          <p:nvPr/>
        </p:nvSpPr>
        <p:spPr>
          <a:xfrm>
            <a:off x="5367116" y="1338235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1A85A128-207E-674E-8856-DD7B530737C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95778" y="2238233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5E1EFF6-15B2-384F-BCB0-C1C52F4D548B}"/>
              </a:ext>
            </a:extLst>
          </p:cNvPr>
          <p:cNvSpPr txBox="1"/>
          <p:nvPr/>
        </p:nvSpPr>
        <p:spPr>
          <a:xfrm>
            <a:off x="3042000" y="2238234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0" name="Google Shape;530;p82">
            <a:extLst>
              <a:ext uri="{FF2B5EF4-FFF2-40B4-BE49-F238E27FC236}">
                <a16:creationId xmlns:a16="http://schemas.microsoft.com/office/drawing/2014/main" id="{5CFAE274-29AE-C64A-BF63-F1789CC1D21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2232180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95D51D4-1014-904E-B98B-1180866B6EA9}"/>
              </a:ext>
            </a:extLst>
          </p:cNvPr>
          <p:cNvSpPr txBox="1"/>
          <p:nvPr/>
        </p:nvSpPr>
        <p:spPr>
          <a:xfrm>
            <a:off x="7555206" y="2232181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3" name="Google Shape;530;p82">
            <a:extLst>
              <a:ext uri="{FF2B5EF4-FFF2-40B4-BE49-F238E27FC236}">
                <a16:creationId xmlns:a16="http://schemas.microsoft.com/office/drawing/2014/main" id="{6016A700-1ED8-3F49-9B85-B41B9D0E7D4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DB3247B-A3F0-8046-BAAC-3C02B58CC273}"/>
              </a:ext>
            </a:extLst>
          </p:cNvPr>
          <p:cNvSpPr txBox="1"/>
          <p:nvPr/>
        </p:nvSpPr>
        <p:spPr>
          <a:xfrm>
            <a:off x="7555206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5" name="Google Shape;530;p82">
            <a:extLst>
              <a:ext uri="{FF2B5EF4-FFF2-40B4-BE49-F238E27FC236}">
                <a16:creationId xmlns:a16="http://schemas.microsoft.com/office/drawing/2014/main" id="{4772A2BC-247A-A74E-9DD6-82B153D02F2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D7CD912-58CB-7049-A55E-A067EF213E43}"/>
              </a:ext>
            </a:extLst>
          </p:cNvPr>
          <p:cNvSpPr txBox="1"/>
          <p:nvPr/>
        </p:nvSpPr>
        <p:spPr>
          <a:xfrm>
            <a:off x="2993635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7" name="Google Shape;530;p82">
            <a:extLst>
              <a:ext uri="{FF2B5EF4-FFF2-40B4-BE49-F238E27FC236}">
                <a16:creationId xmlns:a16="http://schemas.microsoft.com/office/drawing/2014/main" id="{C44CB1B9-3F0C-B640-9B91-7E329BDB5AB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945115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F2CEF8E-768B-2A42-AE60-B91443CA1636}"/>
              </a:ext>
            </a:extLst>
          </p:cNvPr>
          <p:cNvSpPr txBox="1"/>
          <p:nvPr/>
        </p:nvSpPr>
        <p:spPr>
          <a:xfrm>
            <a:off x="2993635" y="3945116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51" name="Google Shape;225;p40">
            <a:extLst>
              <a:ext uri="{FF2B5EF4-FFF2-40B4-BE49-F238E27FC236}">
                <a16:creationId xmlns:a16="http://schemas.microsoft.com/office/drawing/2014/main" id="{144C3652-C501-1346-B7AB-83586BA2F636}"/>
              </a:ext>
            </a:extLst>
          </p:cNvPr>
          <p:cNvPicPr preferRelativeResize="0"/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5894" r="25894"/>
          <a:stretch/>
        </p:blipFill>
        <p:spPr>
          <a:xfrm>
            <a:off x="5391295" y="26160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" name="Google Shape;225;p40">
            <a:extLst>
              <a:ext uri="{FF2B5EF4-FFF2-40B4-BE49-F238E27FC236}">
                <a16:creationId xmlns:a16="http://schemas.microsoft.com/office/drawing/2014/main" id="{2E53F201-6B1A-E248-8C85-AE31C0183E3A}"/>
              </a:ext>
            </a:extLst>
          </p:cNvPr>
          <p:cNvPicPr preferRelativeResize="0"/>
          <p:nvPr/>
        </p:nvPicPr>
        <p:blipFill>
          <a:blip r:embed="rId5"/>
          <a:srcRect t="2849" b="2849"/>
          <a:stretch/>
        </p:blipFill>
        <p:spPr>
          <a:xfrm>
            <a:off x="785983" y="3442011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" name="Google Shape;225;p40">
            <a:extLst>
              <a:ext uri="{FF2B5EF4-FFF2-40B4-BE49-F238E27FC236}">
                <a16:creationId xmlns:a16="http://schemas.microsoft.com/office/drawing/2014/main" id="{9503C9EF-9A4D-F741-957E-D9787DBAAD39}"/>
              </a:ext>
            </a:extLst>
          </p:cNvPr>
          <p:cNvPicPr preferRelativeResize="0"/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849" b="2849"/>
          <a:stretch/>
        </p:blipFill>
        <p:spPr>
          <a:xfrm>
            <a:off x="5391295" y="176207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6" name="Google Shape;225;p40">
            <a:extLst>
              <a:ext uri="{FF2B5EF4-FFF2-40B4-BE49-F238E27FC236}">
                <a16:creationId xmlns:a16="http://schemas.microsoft.com/office/drawing/2014/main" id="{961AE516-CE39-C146-B04E-6F9CCFC749A3}"/>
              </a:ext>
            </a:extLst>
          </p:cNvPr>
          <p:cNvPicPr preferRelativeResize="0"/>
          <p:nvPr/>
        </p:nvPicPr>
        <p:blipFill>
          <a:blip r:embed="rId7"/>
          <a:srcRect t="2849" b="2849"/>
          <a:stretch/>
        </p:blipFill>
        <p:spPr>
          <a:xfrm>
            <a:off x="813996" y="26160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" name="Google Shape;225;p40">
            <a:extLst>
              <a:ext uri="{FF2B5EF4-FFF2-40B4-BE49-F238E27FC236}">
                <a16:creationId xmlns:a16="http://schemas.microsoft.com/office/drawing/2014/main" id="{AF4E17D5-3459-B545-8950-6FD1DC61D95F}"/>
              </a:ext>
            </a:extLst>
          </p:cNvPr>
          <p:cNvPicPr preferRelativeResize="0"/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849" b="2849"/>
          <a:stretch/>
        </p:blipFill>
        <p:spPr>
          <a:xfrm>
            <a:off x="721353" y="1753190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" name="Google Shape;225;p40">
            <a:extLst>
              <a:ext uri="{FF2B5EF4-FFF2-40B4-BE49-F238E27FC236}">
                <a16:creationId xmlns:a16="http://schemas.microsoft.com/office/drawing/2014/main" id="{5D9B9C18-2AFF-6F45-91A9-E24FAB89A0AE}"/>
              </a:ext>
            </a:extLst>
          </p:cNvPr>
          <p:cNvPicPr preferRelativeResize="0"/>
          <p:nvPr/>
        </p:nvPicPr>
        <p:blipFill>
          <a:blip r:embed="rId9"/>
          <a:srcRect t="2849" b="2849"/>
          <a:stretch/>
        </p:blipFill>
        <p:spPr>
          <a:xfrm>
            <a:off x="3165384" y="432641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9" name="Google Shape;225;p40">
            <a:extLst>
              <a:ext uri="{FF2B5EF4-FFF2-40B4-BE49-F238E27FC236}">
                <a16:creationId xmlns:a16="http://schemas.microsoft.com/office/drawing/2014/main" id="{674F9C88-1D52-6442-B3F1-E2F6FDE24436}"/>
              </a:ext>
            </a:extLst>
          </p:cNvPr>
          <p:cNvPicPr preferRelativeResize="0"/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697" r="6697"/>
          <a:stretch/>
        </p:blipFill>
        <p:spPr>
          <a:xfrm>
            <a:off x="3165384" y="861619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2922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Production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1" y="1778955"/>
            <a:ext cx="5355965" cy="34617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Production Code</a:t>
            </a:r>
            <a:endParaRPr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1" y="2618879"/>
            <a:ext cx="5355965" cy="34617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Docker: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Структура</a:t>
            </a:r>
            <a:r>
              <a:rPr lang="ru-RU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, применение, деплой</a:t>
            </a:r>
            <a:endParaRPr lang="en-US"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1" y="3038841"/>
            <a:ext cx="5355965" cy="34617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Сети и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Docker compose</a:t>
            </a:r>
            <a:endParaRPr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08" y="3458803"/>
            <a:ext cx="5355965" cy="34617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Практика</a:t>
            </a:r>
            <a:r>
              <a:rPr lang="ru-RU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: деплой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 докера </a:t>
            </a:r>
            <a:r>
              <a:rPr lang="ru-RU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в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Yandex Cloud</a:t>
            </a:r>
            <a:endParaRPr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82584" y="1607918"/>
            <a:ext cx="268326" cy="419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462622" y="2027880"/>
            <a:ext cx="1108250" cy="419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252641" y="2237861"/>
            <a:ext cx="1528212" cy="419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042659" y="2447844"/>
            <a:ext cx="1948174" cy="4199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786564"/>
              </p:ext>
            </p:extLst>
          </p:nvPr>
        </p:nvGraphicFramePr>
        <p:xfrm>
          <a:off x="5408535" y="569514"/>
          <a:ext cx="2174137" cy="304800"/>
        </p:xfrm>
        <a:graphic>
          <a:graphicData uri="http://schemas.openxmlformats.org/drawingml/2006/table">
            <a:tbl>
              <a:tblPr firstRow="1" bandRow="1"/>
              <a:tblGrid>
                <a:gridCol w="310591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1731136109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34" name="Google Shape;225;p40">
            <a:extLst>
              <a:ext uri="{FF2B5EF4-FFF2-40B4-BE49-F238E27FC236}">
                <a16:creationId xmlns:a16="http://schemas.microsoft.com/office/drawing/2014/main" id="{B01DA89D-798E-854C-BF8E-15096ED7EB62}"/>
              </a:ext>
            </a:extLst>
          </p:cNvPr>
          <p:cNvPicPr preferRelativeResize="0"/>
          <p:nvPr/>
        </p:nvPicPr>
        <p:blipFill>
          <a:blip r:embed="rId3"/>
          <a:srcRect t="10953" b="10953"/>
          <a:stretch/>
        </p:blipFill>
        <p:spPr>
          <a:xfrm>
            <a:off x="683041" y="1700135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" name="Google Shape;225;p40">
            <a:extLst>
              <a:ext uri="{FF2B5EF4-FFF2-40B4-BE49-F238E27FC236}">
                <a16:creationId xmlns:a16="http://schemas.microsoft.com/office/drawing/2014/main" id="{D02DB568-53FD-254F-9422-1CE939A88CE5}"/>
              </a:ext>
            </a:extLst>
          </p:cNvPr>
          <p:cNvPicPr preferRelativeResize="0"/>
          <p:nvPr/>
        </p:nvPicPr>
        <p:blipFill>
          <a:blip r:embed="rId4"/>
          <a:srcRect t="10511" b="10511"/>
          <a:stretch/>
        </p:blipFill>
        <p:spPr>
          <a:xfrm>
            <a:off x="683041" y="294824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" name="Google Shape;234;p40">
            <a:extLst>
              <a:ext uri="{FF2B5EF4-FFF2-40B4-BE49-F238E27FC236}">
                <a16:creationId xmlns:a16="http://schemas.microsoft.com/office/drawing/2014/main" id="{A95012D4-9C1E-1A4E-B05B-DC3498710C55}"/>
              </a:ext>
            </a:extLst>
          </p:cNvPr>
          <p:cNvPicPr preferRelativeResize="0"/>
          <p:nvPr/>
        </p:nvPicPr>
        <p:blipFill>
          <a:blip r:embed="rId3"/>
          <a:srcRect t="10494" b="10494"/>
          <a:stretch/>
        </p:blipFill>
        <p:spPr>
          <a:xfrm>
            <a:off x="687921" y="2527129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" name="Google Shape;231;p40">
            <a:extLst>
              <a:ext uri="{FF2B5EF4-FFF2-40B4-BE49-F238E27FC236}">
                <a16:creationId xmlns:a16="http://schemas.microsoft.com/office/drawing/2014/main" id="{C79E0705-4C11-6D4A-B6B0-568F2D5F94CA}"/>
              </a:ext>
            </a:extLst>
          </p:cNvPr>
          <p:cNvPicPr preferRelativeResize="0"/>
          <p:nvPr/>
        </p:nvPicPr>
        <p:blipFill>
          <a:blip r:embed="rId3"/>
          <a:srcRect t="10494" b="10494"/>
          <a:stretch/>
        </p:blipFill>
        <p:spPr>
          <a:xfrm>
            <a:off x="687921" y="3371825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D10E68-0ACB-6348-82B0-9441EA33A550}"/>
              </a:ext>
            </a:extLst>
          </p:cNvPr>
          <p:cNvSpPr txBox="1"/>
          <p:nvPr/>
        </p:nvSpPr>
        <p:spPr>
          <a:xfrm>
            <a:off x="1154981" y="179350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20.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8 -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A023EE-4138-B744-B9DC-1258510E269A}"/>
              </a:ext>
            </a:extLst>
          </p:cNvPr>
          <p:cNvSpPr txBox="1"/>
          <p:nvPr/>
        </p:nvSpPr>
        <p:spPr>
          <a:xfrm>
            <a:off x="1154981" y="2617641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27.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8 -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3D3746-CD87-3841-9A96-88D1CB270FCA}"/>
              </a:ext>
            </a:extLst>
          </p:cNvPr>
          <p:cNvSpPr txBox="1"/>
          <p:nvPr/>
        </p:nvSpPr>
        <p:spPr>
          <a:xfrm>
            <a:off x="1159189" y="304161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30.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8 -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D07B95-E4F8-254C-871B-1199DFE83B1E}"/>
              </a:ext>
            </a:extLst>
          </p:cNvPr>
          <p:cNvSpPr txBox="1"/>
          <p:nvPr/>
        </p:nvSpPr>
        <p:spPr>
          <a:xfrm>
            <a:off x="1149571" y="346233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03.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9 -</a:t>
            </a:r>
          </a:p>
        </p:txBody>
      </p: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4B31EA49-DC7D-3F43-B6B4-82B3DA66C984}"/>
              </a:ext>
            </a:extLst>
          </p:cNvPr>
          <p:cNvPicPr preferRelativeResize="0"/>
          <p:nvPr/>
        </p:nvPicPr>
        <p:blipFill>
          <a:blip r:embed="rId5"/>
          <a:srcRect t="6408" b="6408"/>
          <a:stretch/>
        </p:blipFill>
        <p:spPr>
          <a:xfrm>
            <a:off x="4297654" y="1192794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73155C-8D9E-FA46-B8F0-4066C48C83CF}"/>
              </a:ext>
            </a:extLst>
          </p:cNvPr>
          <p:cNvSpPr txBox="1"/>
          <p:nvPr/>
        </p:nvSpPr>
        <p:spPr>
          <a:xfrm>
            <a:off x="4717584" y="1127417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Игорь</a:t>
            </a:r>
            <a:br>
              <a:rPr lang="ru-RU" dirty="0"/>
            </a:br>
            <a:r>
              <a:rPr lang="ru-RU" dirty="0"/>
              <a:t>Стурейко</a:t>
            </a:r>
            <a:endParaRPr lang="en-US" dirty="0"/>
          </a:p>
        </p:txBody>
      </p:sp>
      <p:pic>
        <p:nvPicPr>
          <p:cNvPr id="25" name="Google Shape;231;p40">
            <a:extLst>
              <a:ext uri="{FF2B5EF4-FFF2-40B4-BE49-F238E27FC236}">
                <a16:creationId xmlns:a16="http://schemas.microsoft.com/office/drawing/2014/main" id="{72B6F4CE-FF97-FF4F-8095-D81AA7CFD74F}"/>
              </a:ext>
            </a:extLst>
          </p:cNvPr>
          <p:cNvPicPr preferRelativeResize="0"/>
          <p:nvPr/>
        </p:nvPicPr>
        <p:blipFill>
          <a:blip r:embed="rId3"/>
          <a:srcRect t="10494" b="10494"/>
          <a:stretch/>
        </p:blipFill>
        <p:spPr>
          <a:xfrm>
            <a:off x="5893714" y="1192794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3B3DEFF-F097-DC43-93DE-6E77C276A247}"/>
              </a:ext>
            </a:extLst>
          </p:cNvPr>
          <p:cNvSpPr txBox="1"/>
          <p:nvPr/>
        </p:nvSpPr>
        <p:spPr>
          <a:xfrm>
            <a:off x="6387504" y="1121794"/>
            <a:ext cx="89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Николай</a:t>
            </a:r>
            <a:br>
              <a:rPr lang="ru-RU" dirty="0"/>
            </a:br>
            <a:r>
              <a:rPr lang="ru-RU" dirty="0"/>
              <a:t>Осипов</a:t>
            </a:r>
            <a:endParaRPr lang="en-US" dirty="0"/>
          </a:p>
        </p:txBody>
      </p:sp>
      <p:sp>
        <p:nvSpPr>
          <p:cNvPr id="30" name="Google Shape;271;p44">
            <a:extLst>
              <a:ext uri="{FF2B5EF4-FFF2-40B4-BE49-F238E27FC236}">
                <a16:creationId xmlns:a16="http://schemas.microsoft.com/office/drawing/2014/main" id="{08FD08F2-1068-D646-BB6A-4E2FA57711C4}"/>
              </a:ext>
            </a:extLst>
          </p:cNvPr>
          <p:cNvSpPr/>
          <p:nvPr/>
        </p:nvSpPr>
        <p:spPr>
          <a:xfrm>
            <a:off x="2226710" y="2198917"/>
            <a:ext cx="5355965" cy="34617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REST-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архитектура: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Flask API</a:t>
            </a:r>
            <a:endParaRPr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40" name="Google Shape;271;p44">
            <a:extLst>
              <a:ext uri="{FF2B5EF4-FFF2-40B4-BE49-F238E27FC236}">
                <a16:creationId xmlns:a16="http://schemas.microsoft.com/office/drawing/2014/main" id="{7C685F24-2BCB-0043-92A5-40F891054D42}"/>
              </a:ext>
            </a:extLst>
          </p:cNvPr>
          <p:cNvSpPr/>
          <p:nvPr/>
        </p:nvSpPr>
        <p:spPr>
          <a:xfrm>
            <a:off x="2226707" y="3878765"/>
            <a:ext cx="5355965" cy="34617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Колоночные БД и объектные хранилища</a:t>
            </a:r>
            <a:endParaRPr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44" name="Google Shape;271;p44">
            <a:extLst>
              <a:ext uri="{FF2B5EF4-FFF2-40B4-BE49-F238E27FC236}">
                <a16:creationId xmlns:a16="http://schemas.microsoft.com/office/drawing/2014/main" id="{4E0B5DCB-279A-7F41-B861-7BF2E1F68BEC}"/>
              </a:ext>
            </a:extLst>
          </p:cNvPr>
          <p:cNvSpPr/>
          <p:nvPr/>
        </p:nvSpPr>
        <p:spPr>
          <a:xfrm>
            <a:off x="2226707" y="4298727"/>
            <a:ext cx="5355965" cy="34617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>
                <a:solidFill>
                  <a:srgbClr val="1F1F1F"/>
                </a:solidFill>
                <a:latin typeface="Google Sans"/>
                <a:sym typeface="Roboto"/>
              </a:rPr>
              <a:t>Версионирование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данных</a:t>
            </a:r>
            <a:r>
              <a:rPr lang="ru-RU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DVC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45" name="Google Shape;271;p44">
            <a:extLst>
              <a:ext uri="{FF2B5EF4-FFF2-40B4-BE49-F238E27FC236}">
                <a16:creationId xmlns:a16="http://schemas.microsoft.com/office/drawing/2014/main" id="{B6748F82-91DC-7B4F-BB13-12E921897F5E}"/>
              </a:ext>
            </a:extLst>
          </p:cNvPr>
          <p:cNvSpPr/>
          <p:nvPr/>
        </p:nvSpPr>
        <p:spPr>
          <a:xfrm>
            <a:off x="2226709" y="4718689"/>
            <a:ext cx="5355965" cy="34617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Воспроизводимость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и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версионирование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en-US" dirty="0" err="1">
                <a:solidFill>
                  <a:srgbClr val="1F1F1F"/>
                </a:solidFill>
                <a:latin typeface="Google Sans"/>
                <a:sym typeface="Roboto"/>
              </a:rPr>
              <a:t>MLFlow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69DF4E1-0786-9D40-81E6-F6CF1BAF549D}"/>
              </a:ext>
            </a:extLst>
          </p:cNvPr>
          <p:cNvCxnSpPr>
            <a:cxnSpLocks/>
            <a:stCxn id="271" idx="2"/>
            <a:endCxn id="30" idx="1"/>
          </p:cNvCxnSpPr>
          <p:nvPr/>
        </p:nvCxnSpPr>
        <p:spPr>
          <a:xfrm rot="16200000" flipH="1">
            <a:off x="1672603" y="1817900"/>
            <a:ext cx="688288" cy="41992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1720B309-E949-B149-93B7-94DB9E36D602}"/>
              </a:ext>
            </a:extLst>
          </p:cNvPr>
          <p:cNvCxnSpPr>
            <a:cxnSpLocks/>
            <a:stCxn id="271" idx="2"/>
            <a:endCxn id="40" idx="1"/>
          </p:cNvCxnSpPr>
          <p:nvPr/>
        </p:nvCxnSpPr>
        <p:spPr>
          <a:xfrm rot="16200000" flipH="1">
            <a:off x="832677" y="2657825"/>
            <a:ext cx="2368136" cy="4199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7FE6FD82-B247-0645-9D21-5D83F936AF05}"/>
              </a:ext>
            </a:extLst>
          </p:cNvPr>
          <p:cNvCxnSpPr>
            <a:cxnSpLocks/>
            <a:stCxn id="271" idx="2"/>
            <a:endCxn id="44" idx="1"/>
          </p:cNvCxnSpPr>
          <p:nvPr/>
        </p:nvCxnSpPr>
        <p:spPr>
          <a:xfrm rot="16200000" flipH="1">
            <a:off x="622696" y="2867806"/>
            <a:ext cx="2788098" cy="4199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F2199535-5C34-5244-ADBA-415626F393F7}"/>
              </a:ext>
            </a:extLst>
          </p:cNvPr>
          <p:cNvCxnSpPr>
            <a:cxnSpLocks/>
            <a:stCxn id="271" idx="2"/>
            <a:endCxn id="45" idx="1"/>
          </p:cNvCxnSpPr>
          <p:nvPr/>
        </p:nvCxnSpPr>
        <p:spPr>
          <a:xfrm rot="16200000" flipH="1">
            <a:off x="412716" y="3077786"/>
            <a:ext cx="3208060" cy="41992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oogle Shape;225;p40">
            <a:extLst>
              <a:ext uri="{FF2B5EF4-FFF2-40B4-BE49-F238E27FC236}">
                <a16:creationId xmlns:a16="http://schemas.microsoft.com/office/drawing/2014/main" id="{DB729442-5DF2-E540-B3AA-F1B42CDC6252}"/>
              </a:ext>
            </a:extLst>
          </p:cNvPr>
          <p:cNvPicPr preferRelativeResize="0"/>
          <p:nvPr/>
        </p:nvPicPr>
        <p:blipFill>
          <a:blip r:embed="rId3"/>
          <a:srcRect t="10953" b="10953"/>
          <a:stretch/>
        </p:blipFill>
        <p:spPr>
          <a:xfrm>
            <a:off x="677631" y="2118090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A6860648-68CB-2E4F-A30F-9A34766A5288}"/>
              </a:ext>
            </a:extLst>
          </p:cNvPr>
          <p:cNvSpPr txBox="1"/>
          <p:nvPr/>
        </p:nvSpPr>
        <p:spPr>
          <a:xfrm>
            <a:off x="1149571" y="2211459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23.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8 -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362401-33FC-594E-8557-33BD80C9541A}"/>
              </a:ext>
            </a:extLst>
          </p:cNvPr>
          <p:cNvSpPr txBox="1"/>
          <p:nvPr/>
        </p:nvSpPr>
        <p:spPr>
          <a:xfrm>
            <a:off x="1144161" y="3887538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13.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9 -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AFF1FD-825E-C145-BC05-2329923D41B3}"/>
              </a:ext>
            </a:extLst>
          </p:cNvPr>
          <p:cNvSpPr txBox="1"/>
          <p:nvPr/>
        </p:nvSpPr>
        <p:spPr>
          <a:xfrm>
            <a:off x="1149571" y="430865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17.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9 -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6C22B4B-34D7-3245-B604-F78D20228F77}"/>
              </a:ext>
            </a:extLst>
          </p:cNvPr>
          <p:cNvSpPr txBox="1"/>
          <p:nvPr/>
        </p:nvSpPr>
        <p:spPr>
          <a:xfrm>
            <a:off x="1130666" y="472092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20.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9 -</a:t>
            </a:r>
          </a:p>
        </p:txBody>
      </p:sp>
      <p:pic>
        <p:nvPicPr>
          <p:cNvPr id="74" name="Google Shape;225;p40">
            <a:extLst>
              <a:ext uri="{FF2B5EF4-FFF2-40B4-BE49-F238E27FC236}">
                <a16:creationId xmlns:a16="http://schemas.microsoft.com/office/drawing/2014/main" id="{25180B36-196C-7E46-B750-BC18F296FCEA}"/>
              </a:ext>
            </a:extLst>
          </p:cNvPr>
          <p:cNvPicPr preferRelativeResize="0"/>
          <p:nvPr/>
        </p:nvPicPr>
        <p:blipFill>
          <a:blip r:embed="rId4"/>
          <a:srcRect t="10511" b="10511"/>
          <a:stretch/>
        </p:blipFill>
        <p:spPr>
          <a:xfrm>
            <a:off x="677631" y="379931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" name="Google Shape;225;p40">
            <a:extLst>
              <a:ext uri="{FF2B5EF4-FFF2-40B4-BE49-F238E27FC236}">
                <a16:creationId xmlns:a16="http://schemas.microsoft.com/office/drawing/2014/main" id="{3ADB459C-B7F7-A244-B606-4EE384906280}"/>
              </a:ext>
            </a:extLst>
          </p:cNvPr>
          <p:cNvPicPr preferRelativeResize="0"/>
          <p:nvPr/>
        </p:nvPicPr>
        <p:blipFill>
          <a:blip r:embed="rId4"/>
          <a:srcRect t="10511" b="10511"/>
          <a:stretch/>
        </p:blipFill>
        <p:spPr>
          <a:xfrm>
            <a:off x="685481" y="422339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" name="Google Shape;225;p40">
            <a:extLst>
              <a:ext uri="{FF2B5EF4-FFF2-40B4-BE49-F238E27FC236}">
                <a16:creationId xmlns:a16="http://schemas.microsoft.com/office/drawing/2014/main" id="{D5FB0AAE-CCDE-5D41-B504-9C67187DA451}"/>
              </a:ext>
            </a:extLst>
          </p:cNvPr>
          <p:cNvPicPr preferRelativeResize="0"/>
          <p:nvPr/>
        </p:nvPicPr>
        <p:blipFill>
          <a:blip r:embed="rId4"/>
          <a:srcRect t="10511" b="10511"/>
          <a:stretch/>
        </p:blipFill>
        <p:spPr>
          <a:xfrm>
            <a:off x="685481" y="4641118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606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FF9900"/>
                </a:solidFill>
              </a:rPr>
              <a:t>К концу занятия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B0C8E344-6310-094A-A544-66E8083E1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590260"/>
              </p:ext>
            </p:extLst>
          </p:nvPr>
        </p:nvGraphicFramePr>
        <p:xfrm>
          <a:off x="846750" y="1649963"/>
          <a:ext cx="7239000" cy="138222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Поймете что такое </a:t>
                      </a:r>
                      <a:r>
                        <a:rPr lang="ru-RU" sz="1300" dirty="0" err="1">
                          <a:sym typeface="Roboto"/>
                        </a:rPr>
                        <a:t>воспроизводимость</a:t>
                      </a:r>
                      <a:endParaRPr lang="ru-RU" sz="1300" dirty="0"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Поймете что такое </a:t>
                      </a:r>
                      <a:r>
                        <a:rPr lang="en-US" sz="1300" dirty="0">
                          <a:sym typeface="Roboto"/>
                        </a:rPr>
                        <a:t>DVC </a:t>
                      </a:r>
                      <a:r>
                        <a:rPr lang="ru-RU" sz="1300" dirty="0">
                          <a:sym typeface="Roboto"/>
                        </a:rPr>
                        <a:t>и зачем это нужно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Научитесь хранить под системой контроля версий большие файлы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26675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Научитесь организовывать </a:t>
                      </a:r>
                      <a:r>
                        <a:rPr lang="ru-RU" sz="1300" dirty="0" err="1">
                          <a:sym typeface="Roboto"/>
                        </a:rPr>
                        <a:t>пайплайны</a:t>
                      </a:r>
                      <a:r>
                        <a:rPr lang="ru-RU" sz="1300" dirty="0">
                          <a:sym typeface="Roboto"/>
                        </a:rPr>
                        <a:t> экспериментов с контролем изменений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0537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Смысл</a:t>
            </a:r>
            <a:endParaRPr dirty="0"/>
          </a:p>
        </p:txBody>
      </p:sp>
      <p:graphicFrame>
        <p:nvGraphicFramePr>
          <p:cNvPr id="210" name="Google Shape;210;p38"/>
          <p:cNvGraphicFramePr/>
          <p:nvPr>
            <p:extLst>
              <p:ext uri="{D42A27DB-BD31-4B8C-83A1-F6EECF244321}">
                <p14:modId xmlns:p14="http://schemas.microsoft.com/office/powerpoint/2010/main" val="2874970768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Контролировать файлы исходных данных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Обеспечивать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воспроизводимость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своих экспериментов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4631</TotalTime>
  <Words>1003</Words>
  <Application>Microsoft Macintosh PowerPoint</Application>
  <PresentationFormat>On-screen Show (16:9)</PresentationFormat>
  <Paragraphs>253</Paragraphs>
  <Slides>27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Roboto</vt:lpstr>
      <vt:lpstr>Arial</vt:lpstr>
      <vt:lpstr>AkayaTelivigala</vt:lpstr>
      <vt:lpstr>Courier New</vt:lpstr>
      <vt:lpstr>Google Sans</vt:lpstr>
      <vt:lpstr>CourierNewPSMT</vt:lpstr>
      <vt:lpstr>Apple Chancery</vt:lpstr>
      <vt:lpstr>Светлая тема</vt:lpstr>
      <vt:lpstr>ML Advanced Версионирование данных DVC</vt:lpstr>
      <vt:lpstr>Проверить, идет ли запись</vt:lpstr>
      <vt:lpstr>ML Advanced Версионирование данных DVC</vt:lpstr>
      <vt:lpstr>Правила вебинара</vt:lpstr>
      <vt:lpstr>Маршрут вебинара</vt:lpstr>
      <vt:lpstr>Карта курса</vt:lpstr>
      <vt:lpstr>Программа курса</vt:lpstr>
      <vt:lpstr>Цели вебинара</vt:lpstr>
      <vt:lpstr>Смысл</vt:lpstr>
      <vt:lpstr>Версионирование и воспроизводимость</vt:lpstr>
      <vt:lpstr>Воспроизводимость</vt:lpstr>
      <vt:lpstr>Воспроизводимость</vt:lpstr>
      <vt:lpstr>Воспроизводимость</vt:lpstr>
      <vt:lpstr>Воспроизводимость</vt:lpstr>
      <vt:lpstr>dvc</vt:lpstr>
      <vt:lpstr>Практика</vt:lpstr>
      <vt:lpstr>dvc</vt:lpstr>
      <vt:lpstr>dvc</vt:lpstr>
      <vt:lpstr>dvc</vt:lpstr>
      <vt:lpstr>dvc</vt:lpstr>
      <vt:lpstr>dvc</vt:lpstr>
      <vt:lpstr>dvc pipeline</vt:lpstr>
      <vt:lpstr>dvc воспроизводимость</vt:lpstr>
      <vt:lpstr>dvc эксперименты</vt:lpstr>
      <vt:lpstr>Список материалов для изучения</vt:lpstr>
      <vt:lpstr>Заполните, пожалуйста, опрос о занятии по ссылке в чате</vt:lpstr>
      <vt:lpstr>Приходите на следующие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Advanced Docker: Структура, применение, деплой</dc:title>
  <cp:lastModifiedBy>Стурейко Игорь Олегович</cp:lastModifiedBy>
  <cp:revision>103</cp:revision>
  <dcterms:modified xsi:type="dcterms:W3CDTF">2024-09-17T18:12:42Z</dcterms:modified>
</cp:coreProperties>
</file>